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sldIdLst>
    <p:sldId id="294" r:id="rId3"/>
    <p:sldId id="272" r:id="rId4"/>
    <p:sldId id="274" r:id="rId5"/>
    <p:sldId id="275" r:id="rId6"/>
    <p:sldId id="276" r:id="rId7"/>
    <p:sldId id="277" r:id="rId8"/>
    <p:sldId id="278" r:id="rId9"/>
    <p:sldId id="279" r:id="rId10"/>
    <p:sldId id="280" r:id="rId11"/>
    <p:sldId id="289" r:id="rId12"/>
    <p:sldId id="291" r:id="rId13"/>
    <p:sldId id="292" r:id="rId14"/>
    <p:sldId id="295" r:id="rId15"/>
    <p:sldId id="296" r:id="rId16"/>
    <p:sldId id="281" r:id="rId17"/>
    <p:sldId id="282" r:id="rId18"/>
    <p:sldId id="283" r:id="rId19"/>
    <p:sldId id="284" r:id="rId20"/>
    <p:sldId id="285" r:id="rId21"/>
    <p:sldId id="286" r:id="rId22"/>
    <p:sldId id="287" r:id="rId23"/>
    <p:sldId id="290" r:id="rId24"/>
    <p:sldId id="293" r:id="rId25"/>
    <p:sldId id="302" r:id="rId26"/>
    <p:sldId id="297" r:id="rId27"/>
    <p:sldId id="298" r:id="rId28"/>
    <p:sldId id="299" r:id="rId29"/>
    <p:sldId id="300" r:id="rId30"/>
    <p:sldId id="301" r:id="rId31"/>
    <p:sldId id="288" r:id="rId32"/>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69"/>
  </p:normalViewPr>
  <p:slideViewPr>
    <p:cSldViewPr snapToGrid="0">
      <p:cViewPr varScale="1">
        <p:scale>
          <a:sx n="114" d="100"/>
          <a:sy n="114" d="100"/>
        </p:scale>
        <p:origin x="71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hdphoto2.wdp>
</file>

<file path=ppt/media/image1.png>
</file>

<file path=ppt/media/image10.jpeg>
</file>

<file path=ppt/media/image11.jpeg>
</file>

<file path=ppt/media/image12.jpeg>
</file>

<file path=ppt/media/image13.jpg>
</file>

<file path=ppt/media/image14.jpeg>
</file>

<file path=ppt/media/image15.jpg>
</file>

<file path=ppt/media/image16.jpeg>
</file>

<file path=ppt/media/image17.jpeg>
</file>

<file path=ppt/media/image18.jpeg>
</file>

<file path=ppt/media/image19.jpeg>
</file>

<file path=ppt/media/image2.png>
</file>

<file path=ppt/media/image20.jpeg>
</file>

<file path=ppt/media/image21.jpg>
</file>

<file path=ppt/media/image22.jp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82830"/>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82830"/>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3CC5A8D4-8E72-446C-AA1B-EBD6F1925E72}"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2023/10/16</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04519913-8645-4F3E-AAB5-4B4F23A00CED}"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框 35"/>
          <p:cNvSpPr txBox="1"/>
          <p:nvPr/>
        </p:nvSpPr>
        <p:spPr>
          <a:xfrm>
            <a:off x="1728734" y="3236308"/>
            <a:ext cx="9213641" cy="1231106"/>
          </a:xfrm>
          <a:prstGeom prst="rect">
            <a:avLst/>
          </a:prstGeom>
          <a:noFill/>
        </p:spPr>
        <p:txBody>
          <a:bodyPr wrap="square" rtlCol="0">
            <a:spAutoFit/>
          </a:bodyPr>
          <a:lstStyle/>
          <a:p>
            <a:pPr algn="r"/>
            <a:r>
              <a:rPr lang="en-US" altLang="zh-CN" sz="4600" dirty="0">
                <a:solidFill>
                  <a:schemeClr val="bg1"/>
                </a:solidFill>
                <a:latin typeface="Century Gothic" panose="020B0502020202020204" pitchFamily="34" charset="0"/>
              </a:rPr>
              <a:t>Analysis of </a:t>
            </a:r>
            <a:r>
              <a:rPr lang="en-US" altLang="zh-CN" sz="4600" i="1" dirty="0">
                <a:solidFill>
                  <a:schemeClr val="bg1"/>
                </a:solidFill>
                <a:latin typeface="Century Gothic" panose="020B0502020202020204" pitchFamily="34" charset="0"/>
              </a:rPr>
              <a:t>Gulliver’s Travels</a:t>
            </a:r>
          </a:p>
          <a:p>
            <a:pPr algn="r"/>
            <a:r>
              <a:rPr lang="en-US" altLang="zh-CN" sz="2800" i="1" dirty="0">
                <a:solidFill>
                  <a:schemeClr val="bg1"/>
                </a:solidFill>
                <a:latin typeface="Century Gothic" panose="020B0502020202020204" pitchFamily="34" charset="0"/>
              </a:rPr>
              <a:t>Based on chapter VI &amp;VII</a:t>
            </a:r>
            <a:endParaRPr lang="zh-CN" altLang="en-US" sz="2800" i="1" dirty="0">
              <a:solidFill>
                <a:schemeClr val="bg1"/>
              </a:solidFill>
              <a:latin typeface="Century Gothic" panose="020B0502020202020204" pitchFamily="34" charset="0"/>
            </a:endParaRPr>
          </a:p>
        </p:txBody>
      </p:sp>
      <p:sp>
        <p:nvSpPr>
          <p:cNvPr id="37" name="文本框 36"/>
          <p:cNvSpPr txBox="1"/>
          <p:nvPr/>
        </p:nvSpPr>
        <p:spPr>
          <a:xfrm>
            <a:off x="5635256" y="4390170"/>
            <a:ext cx="5638001" cy="400110"/>
          </a:xfrm>
          <a:prstGeom prst="rect">
            <a:avLst/>
          </a:prstGeom>
          <a:noFill/>
        </p:spPr>
        <p:txBody>
          <a:bodyPr wrap="square" rtlCol="0">
            <a:spAutoFit/>
          </a:bodyPr>
          <a:lstStyle/>
          <a:p>
            <a:r>
              <a:rPr lang="en-US" altLang="zh-CN" sz="2000" dirty="0">
                <a:solidFill>
                  <a:schemeClr val="bg1"/>
                </a:solidFill>
                <a:latin typeface="Century Gothic" panose="020B0502020202020204" pitchFamily="34" charset="0"/>
              </a:rPr>
              <a:t>Presented by *** &amp; ***</a:t>
            </a:r>
            <a:endParaRPr lang="zh-CN" altLang="en-US" sz="2000" dirty="0">
              <a:solidFill>
                <a:schemeClr val="bg1"/>
              </a:solidFill>
              <a:latin typeface="Century Gothic" panose="020B0502020202020204" pitchFamily="34" charset="0"/>
            </a:endParaRPr>
          </a:p>
        </p:txBody>
      </p:sp>
      <p:sp>
        <p:nvSpPr>
          <p:cNvPr id="38" name="矩形 37"/>
          <p:cNvSpPr/>
          <p:nvPr/>
        </p:nvSpPr>
        <p:spPr>
          <a:xfrm rot="5400000">
            <a:off x="10646203" y="3774257"/>
            <a:ext cx="962441" cy="1552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图片 42"/>
          <p:cNvPicPr>
            <a:picLocks noChangeAspect="1"/>
          </p:cNvPicPr>
          <p:nvPr/>
        </p:nvPicPr>
        <p:blipFill rotWithShape="1">
          <a:blip r:embed="rId2"/>
          <a:srcRect l="25721" b="54024"/>
          <a:stretch>
            <a:fillRect/>
          </a:stretch>
        </p:blipFill>
        <p:spPr>
          <a:xfrm>
            <a:off x="-172408" y="3388209"/>
            <a:ext cx="5479362" cy="2651585"/>
          </a:xfrm>
          <a:prstGeom prst="rect">
            <a:avLst/>
          </a:prstGeom>
        </p:spPr>
      </p:pic>
      <p:pic>
        <p:nvPicPr>
          <p:cNvPr id="45" name="图片 44"/>
          <p:cNvPicPr>
            <a:picLocks noChangeAspect="1"/>
          </p:cNvPicPr>
          <p:nvPr/>
        </p:nvPicPr>
        <p:blipFill rotWithShape="1">
          <a:blip r:embed="rId3"/>
          <a:srcRect t="58179" r="32505"/>
          <a:stretch>
            <a:fillRect/>
          </a:stretch>
        </p:blipFill>
        <p:spPr>
          <a:xfrm>
            <a:off x="7644908" y="-29498"/>
            <a:ext cx="4596253" cy="248079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ppt_x"/>
                                          </p:val>
                                        </p:tav>
                                        <p:tav tm="100000">
                                          <p:val>
                                            <p:strVal val="#ppt_x"/>
                                          </p:val>
                                        </p:tav>
                                      </p:tavLst>
                                    </p:anim>
                                    <p:anim calcmode="lin" valueType="num">
                                      <p:cBhvr additive="base">
                                        <p:cTn id="8" dur="5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ppt_x"/>
                                          </p:val>
                                        </p:tav>
                                        <p:tav tm="100000">
                                          <p:val>
                                            <p:strVal val="#ppt_x"/>
                                          </p:val>
                                        </p:tav>
                                      </p:tavLst>
                                    </p:anim>
                                    <p:anim calcmode="lin" valueType="num">
                                      <p:cBhvr additive="base">
                                        <p:cTn id="12" dur="500" fill="hold"/>
                                        <p:tgtEl>
                                          <p:spTgt spid="45"/>
                                        </p:tgtEl>
                                        <p:attrNameLst>
                                          <p:attrName>ppt_y</p:attrName>
                                        </p:attrNameLst>
                                      </p:cBhvr>
                                      <p:tavLst>
                                        <p:tav tm="0">
                                          <p:val>
                                            <p:strVal val="0-#ppt_h/2"/>
                                          </p:val>
                                        </p:tav>
                                        <p:tav tm="100000">
                                          <p:val>
                                            <p:strVal val="#ppt_y"/>
                                          </p:val>
                                        </p:tav>
                                      </p:tavLst>
                                    </p:anim>
                                  </p:childTnLst>
                                </p:cTn>
                              </p:par>
                              <p:par>
                                <p:cTn id="13" presetID="22" presetClass="entr" presetSubtype="2"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right)">
                                      <p:cBhvr>
                                        <p:cTn id="15" dur="500"/>
                                        <p:tgtEl>
                                          <p:spTgt spid="38"/>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anim calcmode="lin" valueType="num">
                                      <p:cBhvr>
                                        <p:cTn id="19" dur="500" fill="hold"/>
                                        <p:tgtEl>
                                          <p:spTgt spid="36"/>
                                        </p:tgtEl>
                                        <p:attrNameLst>
                                          <p:attrName>ppt_x</p:attrName>
                                        </p:attrNameLst>
                                      </p:cBhvr>
                                      <p:tavLst>
                                        <p:tav tm="0">
                                          <p:val>
                                            <p:strVal val="#ppt_x"/>
                                          </p:val>
                                        </p:tav>
                                        <p:tav tm="100000">
                                          <p:val>
                                            <p:strVal val="#ppt_x"/>
                                          </p:val>
                                        </p:tav>
                                      </p:tavLst>
                                    </p:anim>
                                    <p:anim calcmode="lin" valueType="num">
                                      <p:cBhvr>
                                        <p:cTn id="20" dur="500" fill="hold"/>
                                        <p:tgtEl>
                                          <p:spTgt spid="36"/>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fade">
                                      <p:cBhvr>
                                        <p:cTn id="23" dur="500"/>
                                        <p:tgtEl>
                                          <p:spTgt spid="37"/>
                                        </p:tgtEl>
                                      </p:cBhvr>
                                    </p:animEffect>
                                    <p:anim calcmode="lin" valueType="num">
                                      <p:cBhvr>
                                        <p:cTn id="24" dur="500" fill="hold"/>
                                        <p:tgtEl>
                                          <p:spTgt spid="37"/>
                                        </p:tgtEl>
                                        <p:attrNameLst>
                                          <p:attrName>ppt_x</p:attrName>
                                        </p:attrNameLst>
                                      </p:cBhvr>
                                      <p:tavLst>
                                        <p:tav tm="0">
                                          <p:val>
                                            <p:strVal val="#ppt_x"/>
                                          </p:val>
                                        </p:tav>
                                        <p:tav tm="100000">
                                          <p:val>
                                            <p:strVal val="#ppt_x"/>
                                          </p:val>
                                        </p:tav>
                                      </p:tavLst>
                                    </p:anim>
                                    <p:anim calcmode="lin" valueType="num">
                                      <p:cBhvr>
                                        <p:cTn id="25"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
        <p:nvSpPr>
          <p:cNvPr id="10" name="文本框 9"/>
          <p:cNvSpPr txBox="1"/>
          <p:nvPr/>
        </p:nvSpPr>
        <p:spPr>
          <a:xfrm>
            <a:off x="560783" y="1251289"/>
            <a:ext cx="1774781" cy="523220"/>
          </a:xfrm>
          <a:prstGeom prst="rect">
            <a:avLst/>
          </a:prstGeom>
          <a:noFill/>
        </p:spPr>
        <p:txBody>
          <a:bodyPr wrap="none" rtlCol="0">
            <a:spAutoFit/>
          </a:bodyPr>
          <a:lstStyle/>
          <a:p>
            <a:r>
              <a:rPr lang="en-US" altLang="zh-CN" sz="2800" dirty="0">
                <a:solidFill>
                  <a:schemeClr val="bg1"/>
                </a:solidFill>
                <a:latin typeface="Nexa Light" panose="02000000000000000000" pitchFamily="2" charset="0"/>
              </a:rPr>
              <a:t>4. Military</a:t>
            </a:r>
          </a:p>
        </p:txBody>
      </p:sp>
      <p:sp>
        <p:nvSpPr>
          <p:cNvPr id="13" name="文本框 12"/>
          <p:cNvSpPr txBox="1"/>
          <p:nvPr/>
        </p:nvSpPr>
        <p:spPr>
          <a:xfrm>
            <a:off x="1729213" y="5464609"/>
            <a:ext cx="1335232"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a:t>
            </a:r>
            <a:endParaRPr lang="zh-CN" altLang="en-US" sz="2000" dirty="0">
              <a:solidFill>
                <a:schemeClr val="bg1"/>
              </a:solidFill>
              <a:latin typeface="Nexa Light" panose="02000000000000000000" pitchFamily="2" charset="0"/>
            </a:endParaRPr>
          </a:p>
        </p:txBody>
      </p:sp>
      <p:sp>
        <p:nvSpPr>
          <p:cNvPr id="14" name="矩形 13"/>
          <p:cNvSpPr/>
          <p:nvPr/>
        </p:nvSpPr>
        <p:spPr>
          <a:xfrm>
            <a:off x="8254189" y="5468356"/>
            <a:ext cx="2571538" cy="400110"/>
          </a:xfrm>
          <a:prstGeom prst="rect">
            <a:avLst/>
          </a:prstGeom>
        </p:spPr>
        <p:txBody>
          <a:bodyPr wrap="none">
            <a:spAutoFit/>
          </a:bodyPr>
          <a:lstStyle/>
          <a:p>
            <a:r>
              <a:rPr lang="en-US" altLang="zh-CN" sz="2000" dirty="0">
                <a:solidFill>
                  <a:schemeClr val="bg1"/>
                </a:solidFill>
                <a:latin typeface="Nexa Light" panose="02000000000000000000" pitchFamily="2" charset="0"/>
              </a:rPr>
              <a:t>King of Brobdingnag</a:t>
            </a:r>
            <a:endParaRPr lang="zh-CN" altLang="en-US" sz="2000" dirty="0">
              <a:solidFill>
                <a:schemeClr val="bg1"/>
              </a:solidFill>
              <a:latin typeface="Nexa Light" panose="02000000000000000000" pitchFamily="2" charset="0"/>
            </a:endParaRPr>
          </a:p>
        </p:txBody>
      </p:sp>
      <p:sp>
        <p:nvSpPr>
          <p:cNvPr id="15" name="文本框 14"/>
          <p:cNvSpPr txBox="1"/>
          <p:nvPr/>
        </p:nvSpPr>
        <p:spPr>
          <a:xfrm>
            <a:off x="6766652" y="1834519"/>
            <a:ext cx="2389114" cy="830997"/>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Deal with civil wars!</a:t>
            </a:r>
          </a:p>
        </p:txBody>
      </p:sp>
      <p:sp>
        <p:nvSpPr>
          <p:cNvPr id="16" name="椭圆形标注 15"/>
          <p:cNvSpPr/>
          <p:nvPr/>
        </p:nvSpPr>
        <p:spPr>
          <a:xfrm>
            <a:off x="2879965" y="1399939"/>
            <a:ext cx="3121177" cy="1535969"/>
          </a:xfrm>
          <a:prstGeom prst="wedgeEllipseCallout">
            <a:avLst>
              <a:gd name="adj1" fmla="val -45291"/>
              <a:gd name="adj2" fmla="val 44412"/>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032139" y="1945100"/>
            <a:ext cx="2901105" cy="461665"/>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Colonial expansion!</a:t>
            </a:r>
          </a:p>
        </p:txBody>
      </p:sp>
      <p:sp>
        <p:nvSpPr>
          <p:cNvPr id="18" name="椭圆形标注 17"/>
          <p:cNvSpPr/>
          <p:nvPr/>
        </p:nvSpPr>
        <p:spPr>
          <a:xfrm>
            <a:off x="6498771" y="1515292"/>
            <a:ext cx="2534195" cy="1432106"/>
          </a:xfrm>
          <a:prstGeom prst="wedgeEllipseCallout">
            <a:avLst>
              <a:gd name="adj1" fmla="val 41337"/>
              <a:gd name="adj2" fmla="val 51949"/>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765868" y="1945100"/>
            <a:ext cx="3349620" cy="3287658"/>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60" y="2222099"/>
            <a:ext cx="3121177" cy="3156051"/>
          </a:xfrm>
          <a:prstGeom prst="rect">
            <a:avLst/>
          </a:prstGeom>
        </p:spPr>
      </p:pic>
      <p:pic>
        <p:nvPicPr>
          <p:cNvPr id="19" name="Picture 2" descr="https://gimg2.baidu.com/image_search/src=http%3A%2F%2Fbkimg.cdn.bcebos.com%2Fpic%2Fd53f8794a4c27d1edf1ccb871bd5ad6eddc438be&amp;refer=http%3A%2F%2Fbkimg.cdn.bcebos.com&amp;app=2002&amp;size=f9999,10000&amp;q=a80&amp;n=0&amp;g=0n&amp;fmt=auto?sec=1668784818&amp;t=3d7b8cab94dc50df9856b7e2849edeb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5927" y="3202929"/>
            <a:ext cx="3008814" cy="19858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004340" y="4927086"/>
            <a:ext cx="2324100" cy="969663"/>
            <a:chOff x="1004340" y="4927086"/>
            <a:chExt cx="2324100" cy="969663"/>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One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276999"/>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Main contents</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969663"/>
            <a:chOff x="3629946" y="4927086"/>
            <a:chExt cx="2324100" cy="969663"/>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276999"/>
            </a:xfrm>
            <a:prstGeom prst="rect">
              <a:avLst/>
            </a:prstGeom>
            <a:noFill/>
          </p:spPr>
          <p:txBody>
            <a:bodyPr wrap="square" rtlCol="0">
              <a:spAutoFit/>
            </a:bodyPr>
            <a:lstStyle/>
            <a:p>
              <a:r>
                <a:rPr lang="en-US" altLang="zh-CN" sz="1200" dirty="0">
                  <a:solidFill>
                    <a:schemeClr val="bg1"/>
                  </a:solidFill>
                  <a:latin typeface="Nexa Light" panose="02000000000000000000" pitchFamily="2" charset="0"/>
                </a:rPr>
                <a:t>Contents we're interested in</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Gulliver’s Travels </a:t>
              </a:r>
            </a:p>
            <a:p>
              <a:pPr algn="ctr"/>
              <a:r>
                <a:rPr lang="en-US" altLang="zh-CN" sz="1200" dirty="0">
                  <a:solidFill>
                    <a:schemeClr val="bg1"/>
                  </a:solidFill>
                  <a:latin typeface="Nexa Light" panose="02000000000000000000" pitchFamily="2" charset="0"/>
                </a:rPr>
                <a:t>&amp; </a:t>
              </a:r>
            </a:p>
            <a:p>
              <a:pPr algn="ctr"/>
              <a:r>
                <a:rPr lang="en-US" altLang="zh-CN" sz="1200" dirty="0">
                  <a:solidFill>
                    <a:schemeClr val="bg1"/>
                  </a:solidFill>
                  <a:latin typeface="Nexa Light" panose="02000000000000000000" pitchFamily="2" charset="0"/>
                </a:rPr>
                <a:t>Multiculturalism</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63560" y="4927086"/>
            <a:ext cx="2324100" cy="1154329"/>
            <a:chOff x="8863560" y="4927086"/>
            <a:chExt cx="2324100" cy="1154329"/>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63560" y="5619750"/>
              <a:ext cx="2324100" cy="461665"/>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Perspectives about the writing style </a:t>
              </a:r>
            </a:p>
          </p:txBody>
        </p:sp>
      </p:grpSp>
      <p:grpSp>
        <p:nvGrpSpPr>
          <p:cNvPr id="28" name="组合 27"/>
          <p:cNvGrpSpPr/>
          <p:nvPr/>
        </p:nvGrpSpPr>
        <p:grpSpPr>
          <a:xfrm>
            <a:off x="1281487" y="2854452"/>
            <a:ext cx="1769807" cy="1769807"/>
            <a:chOff x="1281487" y="2854452"/>
            <a:chExt cx="1769807" cy="1769807"/>
          </a:xfrm>
          <a:solidFill>
            <a:srgbClr val="594A23"/>
          </a:solidFill>
        </p:grpSpPr>
        <p:sp>
          <p:nvSpPr>
            <p:cNvPr id="30" name="椭圆 29"/>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2" name="文本框 31"/>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1</a:t>
              </a:r>
              <a:endParaRPr lang="zh-CN" altLang="en-US" sz="8000" dirty="0">
                <a:solidFill>
                  <a:srgbClr val="282830"/>
                </a:solidFill>
                <a:latin typeface="Franklin Gothic Heavy" panose="020B0903020102020204" pitchFamily="34" charset="0"/>
              </a:endParaRPr>
            </a:p>
          </p:txBody>
        </p:sp>
      </p:grpSp>
      <p:grpSp>
        <p:nvGrpSpPr>
          <p:cNvPr id="48" name="组合 47"/>
          <p:cNvGrpSpPr/>
          <p:nvPr/>
        </p:nvGrpSpPr>
        <p:grpSpPr>
          <a:xfrm>
            <a:off x="3865513" y="2849538"/>
            <a:ext cx="1769807" cy="1769807"/>
            <a:chOff x="1281487" y="2854452"/>
            <a:chExt cx="1769807" cy="1769807"/>
          </a:xfrm>
        </p:grpSpPr>
        <p:sp>
          <p:nvSpPr>
            <p:cNvPr id="49" name="椭圆 48"/>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0" name="文本框 49"/>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2</a:t>
              </a:r>
              <a:endParaRPr lang="zh-CN" altLang="en-US" sz="8000" dirty="0">
                <a:solidFill>
                  <a:srgbClr val="282830"/>
                </a:solidFill>
                <a:latin typeface="Franklin Gothic Heavy" panose="020B0903020102020204" pitchFamily="34" charset="0"/>
              </a:endParaRPr>
            </a:p>
          </p:txBody>
        </p:sp>
      </p:grpSp>
      <p:grpSp>
        <p:nvGrpSpPr>
          <p:cNvPr id="54" name="组合 53"/>
          <p:cNvGrpSpPr/>
          <p:nvPr/>
        </p:nvGrpSpPr>
        <p:grpSpPr>
          <a:xfrm>
            <a:off x="6511909" y="2854451"/>
            <a:ext cx="1769807" cy="1769807"/>
            <a:chOff x="1281487" y="2854452"/>
            <a:chExt cx="1769807" cy="1769807"/>
          </a:xfrm>
          <a:solidFill>
            <a:srgbClr val="594A23"/>
          </a:solidFill>
        </p:grpSpPr>
        <p:sp>
          <p:nvSpPr>
            <p:cNvPr id="55" name="椭圆 54"/>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6" name="文本框 55"/>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3</a:t>
              </a:r>
              <a:endParaRPr lang="zh-CN" altLang="en-US" sz="8000" dirty="0">
                <a:solidFill>
                  <a:srgbClr val="282830"/>
                </a:solidFill>
                <a:latin typeface="Franklin Gothic Heavy" panose="020B0903020102020204" pitchFamily="34" charset="0"/>
              </a:endParaRPr>
            </a:p>
          </p:txBody>
        </p:sp>
      </p:grpSp>
      <p:grpSp>
        <p:nvGrpSpPr>
          <p:cNvPr id="57" name="组合 56"/>
          <p:cNvGrpSpPr/>
          <p:nvPr/>
        </p:nvGrpSpPr>
        <p:grpSpPr>
          <a:xfrm>
            <a:off x="9158305" y="2844621"/>
            <a:ext cx="1769807" cy="1769807"/>
            <a:chOff x="1281487" y="2854452"/>
            <a:chExt cx="1769807" cy="1769807"/>
          </a:xfrm>
          <a:solidFill>
            <a:srgbClr val="594A23"/>
          </a:solidFill>
        </p:grpSpPr>
        <p:sp>
          <p:nvSpPr>
            <p:cNvPr id="58" name="椭圆 57"/>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9" name="文本框 58"/>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4</a:t>
              </a:r>
              <a:endParaRPr lang="zh-CN" altLang="en-US" sz="8000" dirty="0">
                <a:solidFill>
                  <a:srgbClr val="282830"/>
                </a:solidFill>
                <a:latin typeface="Franklin Gothic Heavy" panose="020B09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Contents we're interested in</a:t>
            </a:r>
            <a:endParaRPr lang="zh-CN" altLang="en-US" sz="2000" dirty="0">
              <a:solidFill>
                <a:schemeClr val="bg1"/>
              </a:solidFill>
              <a:latin typeface="Nexa Light" panose="02000000000000000000" pitchFamily="2" charset="0"/>
            </a:endParaRPr>
          </a:p>
        </p:txBody>
      </p:sp>
      <p:sp>
        <p:nvSpPr>
          <p:cNvPr id="34" name="矩形 33"/>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pic>
        <p:nvPicPr>
          <p:cNvPr id="3" name="图片 2">
            <a:extLst>
              <a:ext uri="{FF2B5EF4-FFF2-40B4-BE49-F238E27FC236}">
                <a16:creationId xmlns:a16="http://schemas.microsoft.com/office/drawing/2014/main" id="{99451236-B0DD-0CCA-D601-0B48E384E8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022847"/>
            <a:ext cx="6794148" cy="2776521"/>
          </a:xfrm>
          <a:prstGeom prst="rect">
            <a:avLst/>
          </a:prstGeom>
        </p:spPr>
      </p:pic>
      <p:sp>
        <p:nvSpPr>
          <p:cNvPr id="4" name="文本框 3">
            <a:extLst>
              <a:ext uri="{FF2B5EF4-FFF2-40B4-BE49-F238E27FC236}">
                <a16:creationId xmlns:a16="http://schemas.microsoft.com/office/drawing/2014/main" id="{4FD1F45A-1A96-9414-6B6C-183EADA1585C}"/>
              </a:ext>
            </a:extLst>
          </p:cNvPr>
          <p:cNvSpPr txBox="1"/>
          <p:nvPr/>
        </p:nvSpPr>
        <p:spPr>
          <a:xfrm>
            <a:off x="7118953" y="3341366"/>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p124</a:t>
            </a:r>
            <a:endParaRPr lang="zh-CN" altLang="en-US" sz="2800" dirty="0">
              <a:solidFill>
                <a:schemeClr val="bg1"/>
              </a:solidFill>
              <a:latin typeface="Nexa Light" panose="02000000000000000000" pitchFamily="2" charset="0"/>
              <a:ea typeface="等线" panose="02010600030101010101" pitchFamily="2" charset="-122"/>
            </a:endParaRPr>
          </a:p>
        </p:txBody>
      </p:sp>
      <p:pic>
        <p:nvPicPr>
          <p:cNvPr id="6" name="图片 5">
            <a:extLst>
              <a:ext uri="{FF2B5EF4-FFF2-40B4-BE49-F238E27FC236}">
                <a16:creationId xmlns:a16="http://schemas.microsoft.com/office/drawing/2014/main" id="{DC6EDB2B-7359-D586-3F03-28482B3FED8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177633"/>
            <a:ext cx="7485321" cy="2121088"/>
          </a:xfrm>
          <a:prstGeom prst="rect">
            <a:avLst/>
          </a:prstGeom>
        </p:spPr>
      </p:pic>
      <p:sp>
        <p:nvSpPr>
          <p:cNvPr id="7" name="文本框 6">
            <a:extLst>
              <a:ext uri="{FF2B5EF4-FFF2-40B4-BE49-F238E27FC236}">
                <a16:creationId xmlns:a16="http://schemas.microsoft.com/office/drawing/2014/main" id="{ABE91D93-D3C8-AFE8-AF98-4BCA4DAE591A}"/>
              </a:ext>
            </a:extLst>
          </p:cNvPr>
          <p:cNvSpPr txBox="1"/>
          <p:nvPr/>
        </p:nvSpPr>
        <p:spPr>
          <a:xfrm>
            <a:off x="7685247" y="5828938"/>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p125</a:t>
            </a:r>
            <a:endParaRPr lang="zh-CN" altLang="en-US" sz="2800" dirty="0">
              <a:solidFill>
                <a:schemeClr val="bg1"/>
              </a:solidFill>
              <a:latin typeface="Nexa Light" panose="02000000000000000000" pitchFamily="2" charset="0"/>
              <a:ea typeface="等线" panose="02010600030101010101" pitchFamily="2" charset="-122"/>
            </a:endParaRPr>
          </a:p>
        </p:txBody>
      </p:sp>
      <p:sp>
        <p:nvSpPr>
          <p:cNvPr id="8" name="文本框 7">
            <a:extLst>
              <a:ext uri="{FF2B5EF4-FFF2-40B4-BE49-F238E27FC236}">
                <a16:creationId xmlns:a16="http://schemas.microsoft.com/office/drawing/2014/main" id="{CCC0906F-4507-E13B-2F59-CC05FE8A72F2}"/>
              </a:ext>
            </a:extLst>
          </p:cNvPr>
          <p:cNvSpPr txBox="1"/>
          <p:nvPr/>
        </p:nvSpPr>
        <p:spPr>
          <a:xfrm>
            <a:off x="8839200" y="2637068"/>
            <a:ext cx="3470824" cy="1569660"/>
          </a:xfrm>
          <a:prstGeom prst="rect">
            <a:avLst/>
          </a:prstGeom>
          <a:noFill/>
        </p:spPr>
        <p:txBody>
          <a:bodyPr wrap="square" rtlCol="0">
            <a:spAutoFit/>
          </a:bodyPr>
          <a:lstStyle/>
          <a:p>
            <a:r>
              <a:rPr lang="en-US" altLang="zh-CN" sz="3200" dirty="0">
                <a:solidFill>
                  <a:schemeClr val="bg1"/>
                </a:solidFill>
              </a:rPr>
              <a:t>The tremendous power of gunpowder</a:t>
            </a:r>
            <a:endParaRPr lang="zh-CN" altLang="en-US" sz="32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Contents we're interested in</a:t>
            </a:r>
            <a:endParaRPr lang="zh-CN" altLang="en-US" sz="2000" dirty="0">
              <a:solidFill>
                <a:schemeClr val="bg1"/>
              </a:solidFill>
              <a:latin typeface="Nexa Light" panose="02000000000000000000" pitchFamily="2" charset="0"/>
            </a:endParaRPr>
          </a:p>
        </p:txBody>
      </p:sp>
      <p:sp>
        <p:nvSpPr>
          <p:cNvPr id="34" name="矩形 33"/>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sp>
        <p:nvSpPr>
          <p:cNvPr id="4" name="文本框 3">
            <a:extLst>
              <a:ext uri="{FF2B5EF4-FFF2-40B4-BE49-F238E27FC236}">
                <a16:creationId xmlns:a16="http://schemas.microsoft.com/office/drawing/2014/main" id="{4FD1F45A-1A96-9414-6B6C-183EADA1585C}"/>
              </a:ext>
            </a:extLst>
          </p:cNvPr>
          <p:cNvSpPr txBox="1"/>
          <p:nvPr/>
        </p:nvSpPr>
        <p:spPr>
          <a:xfrm>
            <a:off x="8756368" y="5157676"/>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p126</a:t>
            </a:r>
            <a:endParaRPr lang="zh-CN" altLang="en-US" sz="2800" dirty="0">
              <a:solidFill>
                <a:schemeClr val="bg1"/>
              </a:solidFill>
              <a:latin typeface="Nexa Light" panose="02000000000000000000" pitchFamily="2" charset="0"/>
              <a:ea typeface="等线" panose="02010600030101010101" pitchFamily="2" charset="-122"/>
            </a:endParaRPr>
          </a:p>
        </p:txBody>
      </p:sp>
      <p:pic>
        <p:nvPicPr>
          <p:cNvPr id="5" name="图片 4">
            <a:extLst>
              <a:ext uri="{FF2B5EF4-FFF2-40B4-BE49-F238E27FC236}">
                <a16:creationId xmlns:a16="http://schemas.microsoft.com/office/drawing/2014/main" id="{4A5437E4-B1B2-36D8-F5B6-8CE089BD9A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4433" y="1871065"/>
            <a:ext cx="8332241" cy="3809831"/>
          </a:xfrm>
          <a:prstGeom prst="rect">
            <a:avLst/>
          </a:prstGeom>
        </p:spPr>
      </p:pic>
      <p:sp>
        <p:nvSpPr>
          <p:cNvPr id="8" name="文本框 7">
            <a:extLst>
              <a:ext uri="{FF2B5EF4-FFF2-40B4-BE49-F238E27FC236}">
                <a16:creationId xmlns:a16="http://schemas.microsoft.com/office/drawing/2014/main" id="{DD028239-E087-2499-4E2F-04FFCC4A22D8}"/>
              </a:ext>
            </a:extLst>
          </p:cNvPr>
          <p:cNvSpPr txBox="1"/>
          <p:nvPr/>
        </p:nvSpPr>
        <p:spPr>
          <a:xfrm>
            <a:off x="9060953" y="3429000"/>
            <a:ext cx="2856614" cy="584775"/>
          </a:xfrm>
          <a:prstGeom prst="rect">
            <a:avLst/>
          </a:prstGeom>
          <a:noFill/>
        </p:spPr>
        <p:txBody>
          <a:bodyPr wrap="square" rtlCol="0">
            <a:spAutoFit/>
          </a:bodyPr>
          <a:lstStyle/>
          <a:p>
            <a:r>
              <a:rPr lang="en-US" altLang="zh-CN" sz="3200" dirty="0">
                <a:solidFill>
                  <a:schemeClr val="bg1"/>
                </a:solidFill>
              </a:rPr>
              <a:t>Gulliver’s boast</a:t>
            </a:r>
            <a:endParaRPr lang="zh-CN" altLang="en-US" sz="3200" dirty="0">
              <a:solidFill>
                <a:schemeClr val="bg1"/>
              </a:solidFill>
            </a:endParaRPr>
          </a:p>
        </p:txBody>
      </p:sp>
    </p:spTree>
    <p:extLst>
      <p:ext uri="{BB962C8B-B14F-4D97-AF65-F5344CB8AC3E}">
        <p14:creationId xmlns:p14="http://schemas.microsoft.com/office/powerpoint/2010/main" val="335665448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Contents we're interested in</a:t>
            </a:r>
            <a:endParaRPr lang="zh-CN" altLang="en-US" sz="2000" dirty="0">
              <a:solidFill>
                <a:schemeClr val="bg1"/>
              </a:solidFill>
              <a:latin typeface="Nexa Light" panose="02000000000000000000" pitchFamily="2" charset="0"/>
            </a:endParaRPr>
          </a:p>
        </p:txBody>
      </p:sp>
      <p:sp>
        <p:nvSpPr>
          <p:cNvPr id="34" name="矩形 33"/>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sp>
        <p:nvSpPr>
          <p:cNvPr id="7" name="文本框 6">
            <a:extLst>
              <a:ext uri="{FF2B5EF4-FFF2-40B4-BE49-F238E27FC236}">
                <a16:creationId xmlns:a16="http://schemas.microsoft.com/office/drawing/2014/main" id="{ABE91D93-D3C8-AFE8-AF98-4BCA4DAE591A}"/>
              </a:ext>
            </a:extLst>
          </p:cNvPr>
          <p:cNvSpPr txBox="1"/>
          <p:nvPr/>
        </p:nvSpPr>
        <p:spPr>
          <a:xfrm>
            <a:off x="7732097" y="5903812"/>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P126-127</a:t>
            </a:r>
            <a:endParaRPr lang="zh-CN" altLang="en-US" sz="2800" dirty="0">
              <a:solidFill>
                <a:schemeClr val="bg1"/>
              </a:solidFill>
              <a:latin typeface="Nexa Light" panose="02000000000000000000" pitchFamily="2" charset="0"/>
              <a:ea typeface="等线" panose="02010600030101010101" pitchFamily="2" charset="-122"/>
            </a:endParaRPr>
          </a:p>
        </p:txBody>
      </p:sp>
      <p:pic>
        <p:nvPicPr>
          <p:cNvPr id="5" name="图片 4">
            <a:extLst>
              <a:ext uri="{FF2B5EF4-FFF2-40B4-BE49-F238E27FC236}">
                <a16:creationId xmlns:a16="http://schemas.microsoft.com/office/drawing/2014/main" id="{54950B8F-BD4D-2D39-ED35-D1B286F065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0783" y="762060"/>
            <a:ext cx="7127714" cy="2075026"/>
          </a:xfrm>
          <a:prstGeom prst="rect">
            <a:avLst/>
          </a:prstGeom>
        </p:spPr>
      </p:pic>
      <p:pic>
        <p:nvPicPr>
          <p:cNvPr id="9" name="图片 8">
            <a:extLst>
              <a:ext uri="{FF2B5EF4-FFF2-40B4-BE49-F238E27FC236}">
                <a16:creationId xmlns:a16="http://schemas.microsoft.com/office/drawing/2014/main" id="{F15EA712-B7B1-BD76-8B4C-0A1A3E3B29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0783" y="2837086"/>
            <a:ext cx="7127714" cy="3638521"/>
          </a:xfrm>
          <a:prstGeom prst="rect">
            <a:avLst/>
          </a:prstGeom>
        </p:spPr>
      </p:pic>
      <p:sp>
        <p:nvSpPr>
          <p:cNvPr id="10" name="文本框 9">
            <a:extLst>
              <a:ext uri="{FF2B5EF4-FFF2-40B4-BE49-F238E27FC236}">
                <a16:creationId xmlns:a16="http://schemas.microsoft.com/office/drawing/2014/main" id="{66F194AB-F369-29F1-C5B8-FAA7DFFCCE41}"/>
              </a:ext>
            </a:extLst>
          </p:cNvPr>
          <p:cNvSpPr txBox="1"/>
          <p:nvPr/>
        </p:nvSpPr>
        <p:spPr>
          <a:xfrm>
            <a:off x="8352612" y="2705725"/>
            <a:ext cx="3154325" cy="1446550"/>
          </a:xfrm>
          <a:prstGeom prst="rect">
            <a:avLst/>
          </a:prstGeom>
          <a:noFill/>
        </p:spPr>
        <p:txBody>
          <a:bodyPr wrap="square" rtlCol="0">
            <a:spAutoFit/>
          </a:bodyPr>
          <a:lstStyle/>
          <a:p>
            <a:r>
              <a:rPr lang="en-US" altLang="zh-CN" sz="4400" dirty="0">
                <a:solidFill>
                  <a:schemeClr val="bg1"/>
                </a:solidFill>
              </a:rPr>
              <a:t>King’s attitude</a:t>
            </a:r>
            <a:endParaRPr lang="zh-CN" altLang="en-US" sz="4400" dirty="0">
              <a:solidFill>
                <a:schemeClr val="bg1"/>
              </a:solidFill>
            </a:endParaRPr>
          </a:p>
        </p:txBody>
      </p:sp>
    </p:spTree>
    <p:extLst>
      <p:ext uri="{BB962C8B-B14F-4D97-AF65-F5344CB8AC3E}">
        <p14:creationId xmlns:p14="http://schemas.microsoft.com/office/powerpoint/2010/main" val="316662945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004340" y="4927086"/>
            <a:ext cx="2324100" cy="969663"/>
            <a:chOff x="1004340" y="4927086"/>
            <a:chExt cx="2324100" cy="969663"/>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One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276999"/>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Main contents</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969663"/>
            <a:chOff x="3629946" y="4927086"/>
            <a:chExt cx="2324100" cy="969663"/>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276999"/>
            </a:xfrm>
            <a:prstGeom prst="rect">
              <a:avLst/>
            </a:prstGeom>
            <a:noFill/>
          </p:spPr>
          <p:txBody>
            <a:bodyPr wrap="square" rtlCol="0">
              <a:spAutoFit/>
            </a:bodyPr>
            <a:lstStyle/>
            <a:p>
              <a:r>
                <a:rPr lang="en-US" altLang="zh-CN" sz="1200" dirty="0">
                  <a:solidFill>
                    <a:schemeClr val="bg1"/>
                  </a:solidFill>
                  <a:latin typeface="Nexa Light" panose="02000000000000000000" pitchFamily="2" charset="0"/>
                </a:rPr>
                <a:t>Contents we're interested in</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Gulliver’s Travels </a:t>
              </a:r>
            </a:p>
            <a:p>
              <a:pPr algn="ctr"/>
              <a:r>
                <a:rPr lang="en-US" altLang="zh-CN" sz="1200" dirty="0">
                  <a:solidFill>
                    <a:schemeClr val="bg1"/>
                  </a:solidFill>
                  <a:latin typeface="Nexa Light" panose="02000000000000000000" pitchFamily="2" charset="0"/>
                </a:rPr>
                <a:t>&amp; </a:t>
              </a:r>
            </a:p>
            <a:p>
              <a:pPr algn="ctr"/>
              <a:r>
                <a:rPr lang="en-US" altLang="zh-CN" sz="1200" dirty="0">
                  <a:solidFill>
                    <a:schemeClr val="bg1"/>
                  </a:solidFill>
                  <a:latin typeface="Nexa Light" panose="02000000000000000000" pitchFamily="2" charset="0"/>
                </a:rPr>
                <a:t>Multiculturalism</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154329"/>
            <a:chOff x="8881158" y="4927086"/>
            <a:chExt cx="2324100" cy="1154329"/>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461665"/>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Perspectives about the writing style </a:t>
              </a:r>
            </a:p>
          </p:txBody>
        </p:sp>
      </p:grpSp>
      <p:grpSp>
        <p:nvGrpSpPr>
          <p:cNvPr id="28" name="组合 27"/>
          <p:cNvGrpSpPr/>
          <p:nvPr/>
        </p:nvGrpSpPr>
        <p:grpSpPr>
          <a:xfrm>
            <a:off x="9158305" y="2844621"/>
            <a:ext cx="1769807" cy="1769807"/>
            <a:chOff x="1281487" y="2854452"/>
            <a:chExt cx="1769807" cy="1769807"/>
          </a:xfrm>
          <a:solidFill>
            <a:srgbClr val="594A23"/>
          </a:solidFill>
        </p:grpSpPr>
        <p:sp>
          <p:nvSpPr>
            <p:cNvPr id="30" name="椭圆 29"/>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2" name="文本框 31"/>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4</a:t>
              </a:r>
              <a:endParaRPr lang="zh-CN" altLang="en-US" sz="8000" dirty="0">
                <a:solidFill>
                  <a:srgbClr val="282830"/>
                </a:solidFill>
                <a:latin typeface="Franklin Gothic Heavy" panose="020B0903020102020204" pitchFamily="34" charset="0"/>
              </a:endParaRPr>
            </a:p>
          </p:txBody>
        </p:sp>
      </p:grpSp>
      <p:grpSp>
        <p:nvGrpSpPr>
          <p:cNvPr id="48" name="组合 47"/>
          <p:cNvGrpSpPr/>
          <p:nvPr/>
        </p:nvGrpSpPr>
        <p:grpSpPr>
          <a:xfrm>
            <a:off x="1281487" y="2854452"/>
            <a:ext cx="1769807" cy="1769807"/>
            <a:chOff x="1281487" y="2854452"/>
            <a:chExt cx="1769807" cy="1769807"/>
          </a:xfrm>
          <a:solidFill>
            <a:srgbClr val="594A23"/>
          </a:solidFill>
        </p:grpSpPr>
        <p:sp>
          <p:nvSpPr>
            <p:cNvPr id="49" name="椭圆 48"/>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0" name="文本框 49"/>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1</a:t>
              </a:r>
              <a:endParaRPr lang="zh-CN" altLang="en-US" sz="8000" dirty="0">
                <a:solidFill>
                  <a:srgbClr val="282830"/>
                </a:solidFill>
                <a:latin typeface="Franklin Gothic Heavy" panose="020B0903020102020204" pitchFamily="34" charset="0"/>
              </a:endParaRPr>
            </a:p>
          </p:txBody>
        </p:sp>
      </p:grpSp>
      <p:sp>
        <p:nvSpPr>
          <p:cNvPr id="51" name="文本框 50"/>
          <p:cNvSpPr txBox="1"/>
          <p:nvPr/>
        </p:nvSpPr>
        <p:spPr>
          <a:xfrm>
            <a:off x="4537562" y="3226611"/>
            <a:ext cx="758536" cy="1015663"/>
          </a:xfrm>
          <a:prstGeom prst="rect">
            <a:avLst/>
          </a:prstGeom>
          <a:noFill/>
        </p:spPr>
        <p:txBody>
          <a:bodyPr wrap="square" rtlCol="0">
            <a:spAutoFit/>
          </a:bodyPr>
          <a:lstStyle/>
          <a:p>
            <a:r>
              <a:rPr lang="en-US" altLang="zh-CN" sz="6000" dirty="0">
                <a:solidFill>
                  <a:srgbClr val="282830"/>
                </a:solidFill>
                <a:latin typeface="Franklin Gothic Heavy" panose="020B0903020102020204" pitchFamily="34" charset="0"/>
              </a:rPr>
              <a:t>2</a:t>
            </a:r>
            <a:endParaRPr lang="zh-CN" altLang="en-US" sz="6000" dirty="0">
              <a:solidFill>
                <a:srgbClr val="282830"/>
              </a:solidFill>
              <a:latin typeface="Franklin Gothic Heavy" panose="020B0903020102020204" pitchFamily="34" charset="0"/>
            </a:endParaRPr>
          </a:p>
        </p:txBody>
      </p:sp>
      <p:grpSp>
        <p:nvGrpSpPr>
          <p:cNvPr id="52" name="组合 51"/>
          <p:cNvGrpSpPr/>
          <p:nvPr/>
        </p:nvGrpSpPr>
        <p:grpSpPr>
          <a:xfrm>
            <a:off x="3865513" y="2849538"/>
            <a:ext cx="1769807" cy="1769807"/>
            <a:chOff x="1281487" y="2854452"/>
            <a:chExt cx="1769807" cy="1769807"/>
          </a:xfrm>
          <a:solidFill>
            <a:srgbClr val="594A23"/>
          </a:solidFill>
        </p:grpSpPr>
        <p:sp>
          <p:nvSpPr>
            <p:cNvPr id="53" name="椭圆 52"/>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4" name="文本框 53"/>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2</a:t>
              </a:r>
              <a:endParaRPr lang="zh-CN" altLang="en-US" sz="8000" dirty="0">
                <a:solidFill>
                  <a:srgbClr val="282830"/>
                </a:solidFill>
                <a:latin typeface="Franklin Gothic Heavy" panose="020B0903020102020204" pitchFamily="34" charset="0"/>
              </a:endParaRPr>
            </a:p>
          </p:txBody>
        </p:sp>
      </p:grpSp>
      <p:grpSp>
        <p:nvGrpSpPr>
          <p:cNvPr id="55" name="组合 54"/>
          <p:cNvGrpSpPr/>
          <p:nvPr/>
        </p:nvGrpSpPr>
        <p:grpSpPr>
          <a:xfrm>
            <a:off x="6511908" y="2864044"/>
            <a:ext cx="1769807" cy="1769807"/>
            <a:chOff x="1281487" y="2854452"/>
            <a:chExt cx="1769807" cy="1769807"/>
          </a:xfrm>
        </p:grpSpPr>
        <p:sp>
          <p:nvSpPr>
            <p:cNvPr id="56" name="椭圆 55"/>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7" name="文本框 56"/>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3</a:t>
              </a:r>
              <a:endParaRPr lang="zh-CN" altLang="en-US" sz="8000" dirty="0">
                <a:solidFill>
                  <a:srgbClr val="282830"/>
                </a:solidFill>
                <a:latin typeface="Franklin Gothic Heavy" panose="020B09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
        <p:nvSpPr>
          <p:cNvPr id="12" name="文本框 11"/>
          <p:cNvSpPr txBox="1"/>
          <p:nvPr/>
        </p:nvSpPr>
        <p:spPr>
          <a:xfrm>
            <a:off x="802004" y="1105594"/>
            <a:ext cx="6691746" cy="584775"/>
          </a:xfrm>
          <a:prstGeom prst="rect">
            <a:avLst/>
          </a:prstGeom>
          <a:noFill/>
        </p:spPr>
        <p:txBody>
          <a:bodyPr wrap="square" rtlCol="0">
            <a:spAutoFit/>
          </a:bodyPr>
          <a:lstStyle/>
          <a:p>
            <a:r>
              <a:rPr lang="en-US" altLang="zh-CN" sz="3200" dirty="0">
                <a:solidFill>
                  <a:schemeClr val="bg1"/>
                </a:solidFill>
                <a:latin typeface="Nexa Light" panose="02000000000000000000" pitchFamily="2" charset="0"/>
                <a:ea typeface="等线" panose="02010600030101010101" pitchFamily="2" charset="-122"/>
              </a:rPr>
              <a:t>The Seed of Multiculturalism</a:t>
            </a:r>
            <a:endParaRPr lang="zh-CN" altLang="zh-CN" sz="3200" dirty="0">
              <a:solidFill>
                <a:schemeClr val="bg1"/>
              </a:solidFill>
              <a:latin typeface="Nexa Light" panose="02000000000000000000" pitchFamily="2" charset="0"/>
              <a:ea typeface="等线" panose="02010600030101010101" pitchFamily="2" charset="-122"/>
            </a:endParaRPr>
          </a:p>
        </p:txBody>
      </p: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1110" y="2056363"/>
            <a:ext cx="5160083" cy="3616036"/>
          </a:xfrm>
          <a:prstGeom prst="rect">
            <a:avLst/>
          </a:prstGeom>
        </p:spPr>
      </p:pic>
      <p:sp>
        <p:nvSpPr>
          <p:cNvPr id="14" name="文本框 13"/>
          <p:cNvSpPr txBox="1"/>
          <p:nvPr/>
        </p:nvSpPr>
        <p:spPr>
          <a:xfrm>
            <a:off x="4864851" y="5776783"/>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p106</a:t>
            </a:r>
            <a:endParaRPr lang="zh-CN" altLang="en-US" sz="2800" dirty="0">
              <a:solidFill>
                <a:schemeClr val="bg1"/>
              </a:solidFill>
              <a:latin typeface="Nexa Light" panose="02000000000000000000" pitchFamily="2" charset="0"/>
              <a:ea typeface="等线" panose="02010600030101010101" pitchFamily="2" charset="-122"/>
            </a:endParaRPr>
          </a:p>
        </p:txBody>
      </p:sp>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0410" y="2875512"/>
            <a:ext cx="4450079" cy="2022763"/>
          </a:xfrm>
          <a:prstGeom prst="rect">
            <a:avLst/>
          </a:prstGeom>
        </p:spPr>
      </p:pic>
      <p:sp>
        <p:nvSpPr>
          <p:cNvPr id="16" name="文本框 15"/>
          <p:cNvSpPr txBox="1"/>
          <p:nvPr/>
        </p:nvSpPr>
        <p:spPr>
          <a:xfrm>
            <a:off x="10131309" y="5019978"/>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ea typeface="等线" panose="02010600030101010101" pitchFamily="2" charset="-122"/>
              </a:rPr>
              <a:t>p107</a:t>
            </a:r>
            <a:endParaRPr lang="zh-CN" altLang="en-US" sz="2800" dirty="0">
              <a:solidFill>
                <a:schemeClr val="bg1"/>
              </a:solidFill>
              <a:latin typeface="Nexa Light" panose="02000000000000000000" pitchFamily="2" charset="0"/>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
        <p:nvSpPr>
          <p:cNvPr id="6" name="文本框 5"/>
          <p:cNvSpPr txBox="1"/>
          <p:nvPr/>
        </p:nvSpPr>
        <p:spPr>
          <a:xfrm>
            <a:off x="428588" y="1150001"/>
            <a:ext cx="6691746"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However…</a:t>
            </a:r>
          </a:p>
        </p:txBody>
      </p:sp>
      <p:sp>
        <p:nvSpPr>
          <p:cNvPr id="7" name="文本框 6"/>
          <p:cNvSpPr txBox="1"/>
          <p:nvPr/>
        </p:nvSpPr>
        <p:spPr>
          <a:xfrm>
            <a:off x="423861" y="1673221"/>
            <a:ext cx="6691746"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two reasons for the conflict:</a:t>
            </a:r>
          </a:p>
        </p:txBody>
      </p:sp>
      <p:sp>
        <p:nvSpPr>
          <p:cNvPr id="8" name="文本框 7"/>
          <p:cNvSpPr txBox="1"/>
          <p:nvPr/>
        </p:nvSpPr>
        <p:spPr>
          <a:xfrm>
            <a:off x="1669918" y="3064226"/>
            <a:ext cx="3149004" cy="461665"/>
          </a:xfrm>
          <a:prstGeom prst="rect">
            <a:avLst/>
          </a:prstGeom>
          <a:noFill/>
        </p:spPr>
        <p:txBody>
          <a:bodyPr wrap="none" rtlCol="0">
            <a:spAutoFit/>
          </a:bodyPr>
          <a:lstStyle/>
          <a:p>
            <a:r>
              <a:rPr lang="en-US" altLang="zh-CN" sz="2400" dirty="0">
                <a:solidFill>
                  <a:schemeClr val="bg1"/>
                </a:solidFill>
                <a:latin typeface="Nexa Light" panose="02000000000000000000" pitchFamily="2" charset="0"/>
              </a:rPr>
              <a:t>1. Cultural superiority</a:t>
            </a:r>
            <a:endParaRPr lang="zh-CN" altLang="en-US" sz="2400" dirty="0">
              <a:solidFill>
                <a:schemeClr val="bg1"/>
              </a:solidFill>
              <a:latin typeface="Nexa Light" panose="02000000000000000000" pitchFamily="2" charset="0"/>
            </a:endParaRPr>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8489" y="1331496"/>
            <a:ext cx="5943600" cy="1479957"/>
          </a:xfrm>
          <a:prstGeom prst="rect">
            <a:avLst/>
          </a:prstGeom>
        </p:spPr>
      </p:pic>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8202" y="2512517"/>
            <a:ext cx="5804174" cy="3548574"/>
          </a:xfrm>
          <a:prstGeom prst="rect">
            <a:avLst/>
          </a:prstGeom>
        </p:spPr>
      </p:pic>
      <p:sp>
        <p:nvSpPr>
          <p:cNvPr id="11" name="文本框 10"/>
          <p:cNvSpPr txBox="1"/>
          <p:nvPr/>
        </p:nvSpPr>
        <p:spPr>
          <a:xfrm>
            <a:off x="4017422" y="5466243"/>
            <a:ext cx="2197678" cy="461665"/>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p123,124</a:t>
            </a:r>
            <a:endParaRPr lang="zh-CN" altLang="en-US" sz="2400"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
        <p:nvSpPr>
          <p:cNvPr id="11" name="文本框 10"/>
          <p:cNvSpPr txBox="1"/>
          <p:nvPr/>
        </p:nvSpPr>
        <p:spPr>
          <a:xfrm>
            <a:off x="733424" y="2707829"/>
            <a:ext cx="3436769" cy="954107"/>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2. The eager to prove oneself right</a:t>
            </a:r>
            <a:endParaRPr lang="zh-CN" altLang="en-US" sz="2800" dirty="0">
              <a:solidFill>
                <a:schemeClr val="bg1"/>
              </a:solidFill>
              <a:latin typeface="Nexa Light" panose="02000000000000000000" pitchFamily="2" charset="0"/>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70193" y="2032334"/>
            <a:ext cx="7013863" cy="2574839"/>
          </a:xfrm>
          <a:prstGeom prst="rect">
            <a:avLst/>
          </a:prstGeom>
        </p:spPr>
      </p:pic>
      <p:sp>
        <p:nvSpPr>
          <p:cNvPr id="13" name="文本框 12"/>
          <p:cNvSpPr txBox="1"/>
          <p:nvPr/>
        </p:nvSpPr>
        <p:spPr>
          <a:xfrm>
            <a:off x="9893851" y="4764263"/>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p123</a:t>
            </a:r>
            <a:endParaRPr lang="zh-CN" altLang="en-US" sz="2800"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
        <p:nvSpPr>
          <p:cNvPr id="6" name="文本框 5"/>
          <p:cNvSpPr txBox="1"/>
          <p:nvPr/>
        </p:nvSpPr>
        <p:spPr>
          <a:xfrm>
            <a:off x="1880754" y="2112399"/>
            <a:ext cx="8458199" cy="2677656"/>
          </a:xfrm>
          <a:prstGeom prst="rect">
            <a:avLst/>
          </a:prstGeom>
          <a:noFill/>
        </p:spPr>
        <p:txBody>
          <a:bodyPr wrap="square" rtlCol="0">
            <a:spAutoFit/>
          </a:bodyPr>
          <a:lstStyle/>
          <a:p>
            <a:r>
              <a:rPr lang="en-US" altLang="zh-CN" sz="2800" i="1" dirty="0">
                <a:solidFill>
                  <a:schemeClr val="bg1"/>
                </a:solidFill>
                <a:latin typeface="Bodoni MT" panose="02070603080606020203" pitchFamily="18" charset="0"/>
              </a:rPr>
              <a:t>“Contemporary cultural theory is very much in favor of multiculturalism, with its implicit assumption that no one culture or way of life is superior to any other and that cultural difference need not lead to conflict, that in fact it can be mutually inspiring and help to engender a more tolerant world order.”</a:t>
            </a:r>
            <a:endParaRPr lang="zh-CN" altLang="en-US" sz="2800" i="1" dirty="0">
              <a:solidFill>
                <a:schemeClr val="bg1"/>
              </a:solidFill>
              <a:latin typeface="Bodoni MT" panose="02070603080606020203" pitchFamily="18" charset="0"/>
            </a:endParaRPr>
          </a:p>
        </p:txBody>
      </p:sp>
      <p:sp>
        <p:nvSpPr>
          <p:cNvPr id="7" name="文本框 6"/>
          <p:cNvSpPr txBox="1"/>
          <p:nvPr/>
        </p:nvSpPr>
        <p:spPr>
          <a:xfrm>
            <a:off x="670211" y="1194956"/>
            <a:ext cx="7507433" cy="584775"/>
          </a:xfrm>
          <a:prstGeom prst="rect">
            <a:avLst/>
          </a:prstGeom>
          <a:noFill/>
        </p:spPr>
        <p:txBody>
          <a:bodyPr wrap="square" rtlCol="0">
            <a:spAutoFit/>
          </a:bodyPr>
          <a:lstStyle/>
          <a:p>
            <a:r>
              <a:rPr lang="en-US" altLang="zh-CN" sz="3200" b="1" dirty="0">
                <a:solidFill>
                  <a:schemeClr val="bg1"/>
                </a:solidFill>
                <a:latin typeface="Nexa Light" panose="02000000000000000000" pitchFamily="2" charset="0"/>
              </a:rPr>
              <a:t>Comparison → Understanding</a:t>
            </a:r>
            <a:endParaRPr lang="zh-CN" altLang="zh-CN" sz="3200" b="1" dirty="0">
              <a:solidFill>
                <a:schemeClr val="bg1"/>
              </a:solidFill>
              <a:latin typeface="Nexa Light" panose="02000000000000000000" pitchFamily="2" charset="0"/>
            </a:endParaRPr>
          </a:p>
        </p:txBody>
      </p:sp>
      <p:sp>
        <p:nvSpPr>
          <p:cNvPr id="8" name="文本框 7"/>
          <p:cNvSpPr txBox="1"/>
          <p:nvPr/>
        </p:nvSpPr>
        <p:spPr>
          <a:xfrm>
            <a:off x="3287286" y="5122723"/>
            <a:ext cx="7561117"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Multiculturalism and Cultural Difference, p35</a:t>
            </a:r>
            <a:endParaRPr lang="zh-CN" altLang="en-US" sz="2000"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F7B902"/>
                </a:solidFill>
                <a:effectLst/>
                <a:uLnTx/>
                <a:uFillTx/>
                <a:latin typeface="Nexa Light" panose="02000000000000000000" pitchFamily="2" charset="0"/>
                <a:ea typeface="宋体" panose="02010600030101010101" pitchFamily="2" charset="-122"/>
                <a:cs typeface="+mn-cs"/>
              </a:rPr>
              <a:t>CONTENT</a:t>
            </a:r>
            <a:endParaRPr kumimoji="0" lang="zh-CN" altLang="en-US" sz="4000" b="0" i="0" u="none" strike="noStrike" kern="1200" cap="none" spc="0" normalizeH="0" baseline="0" noProof="0" dirty="0">
              <a:ln>
                <a:noFill/>
              </a:ln>
              <a:solidFill>
                <a:srgbClr val="F7B902"/>
              </a:solidFill>
              <a:effectLst/>
              <a:uLnTx/>
              <a:uFillTx/>
              <a:latin typeface="Nexa Light" panose="02000000000000000000" pitchFamily="2" charset="0"/>
              <a:ea typeface="宋体" panose="02010600030101010101" pitchFamily="2" charset="-122"/>
              <a:cs typeface="+mn-cs"/>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3" name="组合 2"/>
          <p:cNvGrpSpPr/>
          <p:nvPr/>
        </p:nvGrpSpPr>
        <p:grpSpPr>
          <a:xfrm>
            <a:off x="1004340" y="4927086"/>
            <a:ext cx="2324100" cy="969663"/>
            <a:chOff x="1004340" y="4927086"/>
            <a:chExt cx="2324100" cy="969663"/>
          </a:xfrm>
        </p:grpSpPr>
        <p:sp>
          <p:nvSpPr>
            <p:cNvPr id="40" name="文本框 39"/>
            <p:cNvSpPr txBox="1"/>
            <p:nvPr/>
          </p:nvSpPr>
          <p:spPr>
            <a:xfrm>
              <a:off x="1364643" y="4927086"/>
              <a:ext cx="160349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Part One</a:t>
              </a:r>
              <a:endParaRPr kumimoji="0" lang="zh-CN" altLang="en-US"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4" name="文本框 43"/>
            <p:cNvSpPr txBox="1"/>
            <p:nvPr/>
          </p:nvSpPr>
          <p:spPr>
            <a:xfrm>
              <a:off x="1004340" y="5619750"/>
              <a:ext cx="2324100" cy="276999"/>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Main contents</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969663"/>
            <a:chOff x="3629946" y="4927086"/>
            <a:chExt cx="2324100" cy="969663"/>
          </a:xfrm>
        </p:grpSpPr>
        <p:sp>
          <p:nvSpPr>
            <p:cNvPr id="41" name="文本框 40"/>
            <p:cNvSpPr txBox="1"/>
            <p:nvPr/>
          </p:nvSpPr>
          <p:spPr>
            <a:xfrm>
              <a:off x="3990249" y="4927086"/>
              <a:ext cx="160349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Part Two</a:t>
              </a:r>
              <a:endParaRPr kumimoji="0" lang="zh-CN" altLang="en-US"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5" name="文本框 44"/>
            <p:cNvSpPr txBox="1"/>
            <p:nvPr/>
          </p:nvSpPr>
          <p:spPr>
            <a:xfrm>
              <a:off x="3629946" y="5619750"/>
              <a:ext cx="232410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Contents we’re interest in</a:t>
              </a:r>
              <a:endParaRPr kumimoji="0" lang="zh-CN" altLang="en-US" sz="12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grpSp>
      <p:grpSp>
        <p:nvGrpSpPr>
          <p:cNvPr id="5" name="组合 4"/>
          <p:cNvGrpSpPr/>
          <p:nvPr/>
        </p:nvGrpSpPr>
        <p:grpSpPr>
          <a:xfrm>
            <a:off x="6255552" y="4927086"/>
            <a:ext cx="2476968" cy="1338995"/>
            <a:chOff x="6255552" y="4927086"/>
            <a:chExt cx="2476968"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Part Three</a:t>
              </a:r>
              <a:endParaRPr kumimoji="0" lang="zh-CN" altLang="en-US"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6" name="文本框 45"/>
            <p:cNvSpPr txBox="1"/>
            <p:nvPr/>
          </p:nvSpPr>
          <p:spPr>
            <a:xfrm>
              <a:off x="6255552" y="5619750"/>
              <a:ext cx="2476968"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Gulliver’s Travels </a:t>
              </a:r>
            </a:p>
            <a:p>
              <a:pPr algn="ctr"/>
              <a:r>
                <a:rPr lang="en-US" altLang="zh-CN" sz="1200" dirty="0">
                  <a:solidFill>
                    <a:schemeClr val="bg1"/>
                  </a:solidFill>
                  <a:latin typeface="Nexa Light" panose="02000000000000000000" pitchFamily="2" charset="0"/>
                </a:rPr>
                <a:t>&amp; </a:t>
              </a:r>
            </a:p>
            <a:p>
              <a:pPr algn="ctr"/>
              <a:r>
                <a:rPr lang="en-US" altLang="zh-CN" sz="1200" dirty="0">
                  <a:solidFill>
                    <a:schemeClr val="bg1"/>
                  </a:solidFill>
                  <a:latin typeface="Nexa Light" panose="02000000000000000000" pitchFamily="2" charset="0"/>
                </a:rPr>
                <a:t>Multiculturalism</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154329"/>
            <a:chOff x="8881158" y="4927086"/>
            <a:chExt cx="2324100" cy="1154329"/>
          </a:xfrm>
        </p:grpSpPr>
        <p:sp>
          <p:nvSpPr>
            <p:cNvPr id="43" name="文本框 42"/>
            <p:cNvSpPr txBox="1"/>
            <p:nvPr/>
          </p:nvSpPr>
          <p:spPr>
            <a:xfrm>
              <a:off x="9199882" y="4927086"/>
              <a:ext cx="1686651"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Part Four</a:t>
              </a:r>
              <a:endParaRPr kumimoji="0" lang="zh-CN" altLang="en-US" sz="24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7" name="文本框 46"/>
            <p:cNvSpPr txBox="1"/>
            <p:nvPr/>
          </p:nvSpPr>
          <p:spPr>
            <a:xfrm>
              <a:off x="8881158" y="5619750"/>
              <a:ext cx="2324100" cy="461665"/>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Perspectives about the writing style  of Gulliver’s Travels</a:t>
              </a:r>
            </a:p>
          </p:txBody>
        </p:sp>
      </p:grpSp>
      <p:grpSp>
        <p:nvGrpSpPr>
          <p:cNvPr id="8" name="组合 7"/>
          <p:cNvGrpSpPr/>
          <p:nvPr/>
        </p:nvGrpSpPr>
        <p:grpSpPr>
          <a:xfrm>
            <a:off x="1281487" y="2854452"/>
            <a:ext cx="1769807" cy="1769807"/>
            <a:chOff x="1281487" y="2854452"/>
            <a:chExt cx="1769807" cy="1769807"/>
          </a:xfrm>
        </p:grpSpPr>
        <p:sp>
          <p:nvSpPr>
            <p:cNvPr id="26" name="椭圆 25"/>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7" name="文本框 6"/>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1</a:t>
              </a:r>
              <a:endParaRPr lang="zh-CN" altLang="en-US" sz="8000" dirty="0">
                <a:solidFill>
                  <a:srgbClr val="282830"/>
                </a:solidFill>
                <a:latin typeface="Franklin Gothic Heavy" panose="020B0903020102020204" pitchFamily="34" charset="0"/>
              </a:endParaRPr>
            </a:p>
          </p:txBody>
        </p:sp>
      </p:grpSp>
      <p:sp>
        <p:nvSpPr>
          <p:cNvPr id="48" name="文本框 47"/>
          <p:cNvSpPr txBox="1"/>
          <p:nvPr/>
        </p:nvSpPr>
        <p:spPr>
          <a:xfrm>
            <a:off x="4537562" y="3226611"/>
            <a:ext cx="758536" cy="1015663"/>
          </a:xfrm>
          <a:prstGeom prst="rect">
            <a:avLst/>
          </a:prstGeom>
          <a:noFill/>
        </p:spPr>
        <p:txBody>
          <a:bodyPr wrap="square" rtlCol="0">
            <a:spAutoFit/>
          </a:bodyPr>
          <a:lstStyle/>
          <a:p>
            <a:r>
              <a:rPr lang="en-US" altLang="zh-CN" sz="6000" dirty="0">
                <a:solidFill>
                  <a:srgbClr val="282830"/>
                </a:solidFill>
                <a:latin typeface="Franklin Gothic Heavy" panose="020B0903020102020204" pitchFamily="34" charset="0"/>
              </a:rPr>
              <a:t>2</a:t>
            </a:r>
            <a:endParaRPr lang="zh-CN" altLang="en-US" sz="6000" dirty="0">
              <a:solidFill>
                <a:srgbClr val="282830"/>
              </a:solidFill>
              <a:latin typeface="Franklin Gothic Heavy" panose="020B0903020102020204" pitchFamily="34" charset="0"/>
            </a:endParaRPr>
          </a:p>
        </p:txBody>
      </p:sp>
      <p:grpSp>
        <p:nvGrpSpPr>
          <p:cNvPr id="55" name="组合 54"/>
          <p:cNvGrpSpPr/>
          <p:nvPr/>
        </p:nvGrpSpPr>
        <p:grpSpPr>
          <a:xfrm>
            <a:off x="3865513" y="2849538"/>
            <a:ext cx="1769807" cy="1769807"/>
            <a:chOff x="1281487" y="2854452"/>
            <a:chExt cx="1769807" cy="1769807"/>
          </a:xfrm>
        </p:grpSpPr>
        <p:sp>
          <p:nvSpPr>
            <p:cNvPr id="56" name="椭圆 55"/>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7" name="文本框 56"/>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2</a:t>
              </a:r>
              <a:endParaRPr lang="zh-CN" altLang="en-US" sz="8000" dirty="0">
                <a:solidFill>
                  <a:srgbClr val="282830"/>
                </a:solidFill>
                <a:latin typeface="Franklin Gothic Heavy" panose="020B0903020102020204" pitchFamily="34" charset="0"/>
              </a:endParaRPr>
            </a:p>
          </p:txBody>
        </p:sp>
      </p:grpSp>
      <p:grpSp>
        <p:nvGrpSpPr>
          <p:cNvPr id="58" name="组合 57"/>
          <p:cNvGrpSpPr/>
          <p:nvPr/>
        </p:nvGrpSpPr>
        <p:grpSpPr>
          <a:xfrm>
            <a:off x="6511908" y="2864044"/>
            <a:ext cx="1769807" cy="1769807"/>
            <a:chOff x="1281487" y="2854452"/>
            <a:chExt cx="1769807" cy="1769807"/>
          </a:xfrm>
        </p:grpSpPr>
        <p:sp>
          <p:nvSpPr>
            <p:cNvPr id="59" name="椭圆 58"/>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0" name="文本框 59"/>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3</a:t>
              </a:r>
              <a:endParaRPr lang="zh-CN" altLang="en-US" sz="8000" dirty="0">
                <a:solidFill>
                  <a:srgbClr val="282830"/>
                </a:solidFill>
                <a:latin typeface="Franklin Gothic Heavy" panose="020B0903020102020204" pitchFamily="34" charset="0"/>
              </a:endParaRPr>
            </a:p>
          </p:txBody>
        </p:sp>
      </p:grpSp>
      <p:grpSp>
        <p:nvGrpSpPr>
          <p:cNvPr id="61" name="组合 60"/>
          <p:cNvGrpSpPr/>
          <p:nvPr/>
        </p:nvGrpSpPr>
        <p:grpSpPr>
          <a:xfrm>
            <a:off x="9158303" y="2844621"/>
            <a:ext cx="1769807" cy="1769807"/>
            <a:chOff x="1281487" y="2854452"/>
            <a:chExt cx="1769807" cy="1769807"/>
          </a:xfrm>
        </p:grpSpPr>
        <p:sp>
          <p:nvSpPr>
            <p:cNvPr id="62" name="椭圆 61"/>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3" name="文本框 62"/>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4</a:t>
              </a:r>
              <a:endParaRPr lang="zh-CN" altLang="en-US" sz="8000" dirty="0">
                <a:solidFill>
                  <a:srgbClr val="282830"/>
                </a:solidFill>
                <a:latin typeface="Franklin Gothic Heavy" panose="020B09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2500" advClick="0" advTm="0">
        <p14:flip dir="r"/>
      </p:transition>
    </mc:Choice>
    <mc:Fallback xmlns="">
      <p:transition spd="slow" advClick="0"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graphicFrame>
        <p:nvGraphicFramePr>
          <p:cNvPr id="6" name="表格 5"/>
          <p:cNvGraphicFramePr>
            <a:graphicFrameLocks noGrp="1"/>
          </p:cNvGraphicFramePr>
          <p:nvPr/>
        </p:nvGraphicFramePr>
        <p:xfrm>
          <a:off x="286939" y="951359"/>
          <a:ext cx="11488784" cy="5394041"/>
        </p:xfrm>
        <a:graphic>
          <a:graphicData uri="http://schemas.openxmlformats.org/drawingml/2006/table">
            <a:tbl>
              <a:tblPr firstRow="1" bandRow="1">
                <a:tableStyleId>{5C22544A-7EE6-4342-B048-85BDC9FD1C3A}</a:tableStyleId>
              </a:tblPr>
              <a:tblGrid>
                <a:gridCol w="3829595">
                  <a:extLst>
                    <a:ext uri="{9D8B030D-6E8A-4147-A177-3AD203B41FA5}">
                      <a16:colId xmlns:a16="http://schemas.microsoft.com/office/drawing/2014/main" val="20000"/>
                    </a:ext>
                  </a:extLst>
                </a:gridCol>
                <a:gridCol w="4604090">
                  <a:extLst>
                    <a:ext uri="{9D8B030D-6E8A-4147-A177-3AD203B41FA5}">
                      <a16:colId xmlns:a16="http://schemas.microsoft.com/office/drawing/2014/main" val="20001"/>
                    </a:ext>
                  </a:extLst>
                </a:gridCol>
                <a:gridCol w="3055099">
                  <a:extLst>
                    <a:ext uri="{9D8B030D-6E8A-4147-A177-3AD203B41FA5}">
                      <a16:colId xmlns:a16="http://schemas.microsoft.com/office/drawing/2014/main" val="20002"/>
                    </a:ext>
                  </a:extLst>
                </a:gridCol>
              </a:tblGrid>
              <a:tr h="633551">
                <a:tc>
                  <a:txBody>
                    <a:bodyPr/>
                    <a:lstStyle/>
                    <a:p>
                      <a:endParaRPr lang="zh-CN" altLang="en-US" dirty="0">
                        <a:solidFill>
                          <a:schemeClr val="bg1"/>
                        </a:solidFill>
                        <a:latin typeface="Nexa Light" panose="02000000000000000000" pitchFamily="2" charset="0"/>
                      </a:endParaRPr>
                    </a:p>
                  </a:txBody>
                  <a:tcPr anchor="ctr">
                    <a:lnL w="12700" cmpd="sng">
                      <a:noFill/>
                    </a:lnL>
                    <a:lnR w="12700" cap="flat" cmpd="sng" algn="ctr">
                      <a:solidFill>
                        <a:schemeClr val="bg1"/>
                      </a:solidFill>
                      <a:prstDash val="solid"/>
                      <a:round/>
                      <a:headEnd type="none" w="med" len="med"/>
                      <a:tailEnd type="none" w="med" len="med"/>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2800" b="1" kern="1200" dirty="0">
                          <a:solidFill>
                            <a:schemeClr val="bg1"/>
                          </a:solidFill>
                          <a:latin typeface="Nexa Light" panose="02000000000000000000" pitchFamily="2" charset="0"/>
                          <a:ea typeface="+mn-ea"/>
                          <a:cs typeface="+mn-cs"/>
                        </a:rPr>
                        <a:t>England</a:t>
                      </a:r>
                      <a:endParaRPr lang="zh-CN" altLang="en-US" sz="2800" b="1" kern="1200" dirty="0">
                        <a:solidFill>
                          <a:schemeClr val="bg1"/>
                        </a:solidFill>
                        <a:latin typeface="Nexa Light" panose="02000000000000000000" pitchFamily="2" charset="0"/>
                        <a:ea typeface="+mn-ea"/>
                        <a:cs typeface="+mn-cs"/>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2800" dirty="0">
                          <a:solidFill>
                            <a:schemeClr val="bg1"/>
                          </a:solidFill>
                          <a:latin typeface="Nexa Light" panose="02000000000000000000" pitchFamily="2" charset="0"/>
                        </a:rPr>
                        <a:t>Brobdingnag</a:t>
                      </a:r>
                      <a:endParaRPr lang="zh-CN" altLang="en-US" sz="2800" dirty="0">
                        <a:solidFill>
                          <a:schemeClr val="bg1"/>
                        </a:solidFill>
                        <a:latin typeface="Nexa Light" panose="02000000000000000000" pitchFamily="2" charset="0"/>
                      </a:endParaRPr>
                    </a:p>
                  </a:txBody>
                  <a:tcPr anchor="ctr">
                    <a:lnL w="12700" cap="flat" cmpd="sng" algn="ctr">
                      <a:solidFill>
                        <a:schemeClr val="bg1"/>
                      </a:solidFill>
                      <a:prstDash val="solid"/>
                      <a:round/>
                      <a:headEnd type="none" w="med" len="med"/>
                      <a:tailEnd type="none" w="med" len="med"/>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786803">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chemeClr val="bg1"/>
                          </a:solidFill>
                          <a:effectLst/>
                          <a:uLnTx/>
                          <a:uFillTx/>
                          <a:latin typeface="Nexa Light" panose="02000000000000000000" pitchFamily="2" charset="0"/>
                          <a:ea typeface="+mn-ea"/>
                          <a:cs typeface="+mn-cs"/>
                        </a:rPr>
                        <a:t>Advantages</a:t>
                      </a:r>
                      <a:endParaRPr kumimoji="0" lang="zh-CN" altLang="en-US" sz="2800" b="1" i="0" u="none" strike="noStrike" kern="1200" cap="none" spc="0" normalizeH="0" baseline="0" noProof="0" dirty="0">
                        <a:ln>
                          <a:noFill/>
                        </a:ln>
                        <a:solidFill>
                          <a:schemeClr val="bg1"/>
                        </a:solidFill>
                        <a:effectLst/>
                        <a:uLnTx/>
                        <a:uFillTx/>
                        <a:latin typeface="Nexa Light" panose="02000000000000000000" pitchFamily="2"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defRPr/>
                      </a:pPr>
                      <a:endParaRPr lang="zh-CN" altLang="en-US" sz="1800" b="1" kern="1200" dirty="0">
                        <a:solidFill>
                          <a:schemeClr val="bg1"/>
                        </a:solidFill>
                        <a:latin typeface="Nexa Light" panose="02000000000000000000" pitchFamily="2" charset="0"/>
                        <a:ea typeface="+mn-ea"/>
                        <a:cs typeface="+mn-cs"/>
                      </a:endParaRPr>
                    </a:p>
                  </a:txBody>
                  <a:tcPr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2900" indent="-342900">
                        <a:buFont typeface="Arial" panose="020B0604020202020204" pitchFamily="34" charset="0"/>
                        <a:buChar char="•"/>
                      </a:pPr>
                      <a:r>
                        <a:rPr lang="en-US" altLang="zh-CN" sz="2400" dirty="0">
                          <a:solidFill>
                            <a:schemeClr val="bg1"/>
                          </a:solidFill>
                          <a:effectLst/>
                          <a:latin typeface="Nexa Light" panose="02000000000000000000" pitchFamily="2" charset="0"/>
                          <a:cs typeface="Times New Roman" panose="02020603050405020304" pitchFamily="18" charset="0"/>
                        </a:rPr>
                        <a:t>Advanced</a:t>
                      </a:r>
                      <a:r>
                        <a:rPr lang="en-US" altLang="zh-CN" sz="2400" baseline="0" dirty="0">
                          <a:solidFill>
                            <a:schemeClr val="bg1"/>
                          </a:solidFill>
                          <a:effectLst/>
                          <a:latin typeface="Nexa Light" panose="02000000000000000000" pitchFamily="2" charset="0"/>
                          <a:cs typeface="Times New Roman" panose="02020603050405020304" pitchFamily="18" charset="0"/>
                        </a:rPr>
                        <a:t> </a:t>
                      </a:r>
                      <a:r>
                        <a:rPr lang="en-US" altLang="zh-CN" sz="2400" dirty="0">
                          <a:solidFill>
                            <a:schemeClr val="bg1"/>
                          </a:solidFill>
                          <a:effectLst/>
                          <a:latin typeface="Nexa Light" panose="02000000000000000000" pitchFamily="2" charset="0"/>
                          <a:cs typeface="Times New Roman" panose="02020603050405020304" pitchFamily="18" charset="0"/>
                        </a:rPr>
                        <a:t>science and technology</a:t>
                      </a:r>
                    </a:p>
                    <a:p>
                      <a:pPr marL="342900" indent="-342900">
                        <a:buFont typeface="Arial" panose="020B0604020202020204" pitchFamily="34" charset="0"/>
                        <a:buChar char="•"/>
                      </a:pPr>
                      <a:r>
                        <a:rPr lang="en-US" altLang="zh-CN" sz="2400" dirty="0">
                          <a:solidFill>
                            <a:schemeClr val="bg1"/>
                          </a:solidFill>
                          <a:effectLst/>
                          <a:latin typeface="Nexa Light" panose="02000000000000000000" pitchFamily="2" charset="0"/>
                          <a:cs typeface="Times New Roman" panose="02020603050405020304" pitchFamily="18" charset="0"/>
                        </a:rPr>
                        <a:t>Well-developed political system</a:t>
                      </a:r>
                    </a:p>
                    <a:p>
                      <a:pPr marL="342900" indent="-342900">
                        <a:buFont typeface="Arial" panose="020B0604020202020204" pitchFamily="34" charset="0"/>
                        <a:buChar char="•"/>
                      </a:pPr>
                      <a:r>
                        <a:rPr lang="en-US" altLang="zh-CN" sz="2400" dirty="0">
                          <a:solidFill>
                            <a:schemeClr val="bg1"/>
                          </a:solidFill>
                          <a:effectLst/>
                          <a:latin typeface="Nexa Light" panose="02000000000000000000" pitchFamily="2" charset="0"/>
                          <a:cs typeface="Times New Roman" panose="02020603050405020304" pitchFamily="18" charset="0"/>
                        </a:rPr>
                        <a:t>Strong military strength</a:t>
                      </a:r>
                      <a:endParaRPr lang="zh-CN" altLang="en-US" sz="2400" dirty="0">
                        <a:solidFill>
                          <a:schemeClr val="bg1"/>
                        </a:solidFill>
                        <a:latin typeface="Nexa Light" panose="02000000000000000000" pitchFamily="2"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2400" kern="1200" dirty="0">
                          <a:solidFill>
                            <a:schemeClr val="bg1"/>
                          </a:solidFill>
                          <a:effectLst/>
                          <a:latin typeface="Nexa Light" panose="02000000000000000000" pitchFamily="2" charset="0"/>
                          <a:ea typeface="+mn-ea"/>
                          <a:cs typeface="Times New Roman" panose="02020603050405020304" pitchFamily="18" charset="0"/>
                        </a:rPr>
                        <a:t>Rationality, justice and kindness</a:t>
                      </a:r>
                      <a:endParaRPr lang="zh-CN" altLang="en-US" sz="2400" kern="1200" dirty="0">
                        <a:solidFill>
                          <a:schemeClr val="bg1"/>
                        </a:solidFill>
                        <a:effectLst/>
                        <a:latin typeface="Nexa Light" panose="02000000000000000000" pitchFamily="2" charset="0"/>
                        <a:ea typeface="+mn-ea"/>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973687">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chemeClr val="bg1"/>
                          </a:solidFill>
                          <a:effectLst/>
                          <a:uLnTx/>
                          <a:uFillTx/>
                          <a:latin typeface="Nexa Light" panose="02000000000000000000" pitchFamily="2" charset="0"/>
                          <a:ea typeface="+mn-ea"/>
                          <a:cs typeface="+mn-cs"/>
                        </a:rPr>
                        <a:t>Disadvantages</a:t>
                      </a:r>
                      <a:endParaRPr kumimoji="0" lang="zh-CN" altLang="en-US" sz="2800" b="1" i="0" u="none" strike="noStrike" kern="1200" cap="none" spc="0" normalizeH="0" baseline="0" noProof="0" dirty="0">
                        <a:ln>
                          <a:noFill/>
                        </a:ln>
                        <a:solidFill>
                          <a:schemeClr val="bg1"/>
                        </a:solidFill>
                        <a:effectLst/>
                        <a:uLnTx/>
                        <a:uFillTx/>
                        <a:latin typeface="Nexa Light" panose="02000000000000000000" pitchFamily="2" charset="0"/>
                        <a:ea typeface="+mn-ea"/>
                        <a:cs typeface="+mn-cs"/>
                      </a:endParaRPr>
                    </a:p>
                    <a:p>
                      <a:endParaRPr lang="zh-CN" altLang="en-US" dirty="0">
                        <a:solidFill>
                          <a:schemeClr val="bg1"/>
                        </a:solidFill>
                        <a:latin typeface="Nexa Light" panose="02000000000000000000" pitchFamily="2" charset="0"/>
                      </a:endParaRPr>
                    </a:p>
                  </a:txBody>
                  <a:tcPr anchor="ct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342900" indent="-342900">
                        <a:buFont typeface="Arial" panose="020B0604020202020204" pitchFamily="34" charset="0"/>
                        <a:buChar char="•"/>
                      </a:pPr>
                      <a:r>
                        <a:rPr lang="en-US" altLang="zh-CN" sz="2400" kern="1200" dirty="0">
                          <a:solidFill>
                            <a:schemeClr val="bg1"/>
                          </a:solidFill>
                          <a:effectLst/>
                          <a:latin typeface="Nexa Light" panose="02000000000000000000" pitchFamily="2" charset="0"/>
                          <a:ea typeface="+mn-ea"/>
                          <a:cs typeface="Times New Roman" panose="02020603050405020304" pitchFamily="18" charset="0"/>
                        </a:rPr>
                        <a:t>Brutal and greedy colonization</a:t>
                      </a:r>
                    </a:p>
                    <a:p>
                      <a:pPr marL="342900" indent="-342900">
                        <a:buFont typeface="Arial" panose="020B0604020202020204" pitchFamily="34" charset="0"/>
                        <a:buChar char="•"/>
                      </a:pPr>
                      <a:r>
                        <a:rPr lang="en-US" altLang="zh-CN" sz="2400" kern="1200" dirty="0">
                          <a:solidFill>
                            <a:schemeClr val="bg1"/>
                          </a:solidFill>
                          <a:effectLst/>
                          <a:latin typeface="Nexa Light" panose="02000000000000000000" pitchFamily="2" charset="0"/>
                          <a:ea typeface="+mn-ea"/>
                          <a:cs typeface="Times New Roman" panose="02020603050405020304" pitchFamily="18" charset="0"/>
                        </a:rPr>
                        <a:t>Domestic party struggles</a:t>
                      </a:r>
                      <a:endParaRPr lang="zh-CN" altLang="en-US" sz="2400" kern="1200" dirty="0">
                        <a:solidFill>
                          <a:schemeClr val="bg1"/>
                        </a:solidFill>
                        <a:effectLst/>
                        <a:latin typeface="Nexa Light" panose="02000000000000000000" pitchFamily="2" charset="0"/>
                        <a:ea typeface="+mn-ea"/>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altLang="zh-CN" sz="2400" kern="1200" dirty="0">
                          <a:solidFill>
                            <a:schemeClr val="bg1"/>
                          </a:solidFill>
                          <a:effectLst/>
                          <a:latin typeface="Nexa Light" panose="02000000000000000000" pitchFamily="2" charset="0"/>
                          <a:ea typeface="+mn-ea"/>
                          <a:cs typeface="Times New Roman" panose="02020603050405020304" pitchFamily="18" charset="0"/>
                        </a:rPr>
                        <a:t>Incomplete laws and systems</a:t>
                      </a:r>
                      <a:endParaRPr lang="zh-CN" altLang="en-US" sz="2400" kern="1200" dirty="0">
                        <a:solidFill>
                          <a:schemeClr val="bg1"/>
                        </a:solidFill>
                        <a:effectLst/>
                        <a:latin typeface="Nexa Light" panose="02000000000000000000" pitchFamily="2" charset="0"/>
                        <a:ea typeface="+mn-ea"/>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802004" y="481999"/>
            <a:ext cx="5644516"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Gulliver’s Travels &amp; Multiculturalism</a:t>
            </a:r>
            <a:endParaRPr lang="zh-CN" altLang="en-US" sz="20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
        <p:nvSpPr>
          <p:cNvPr id="6" name="文本框 5"/>
          <p:cNvSpPr txBox="1"/>
          <p:nvPr/>
        </p:nvSpPr>
        <p:spPr>
          <a:xfrm>
            <a:off x="2900841" y="2843103"/>
            <a:ext cx="7507433" cy="707886"/>
          </a:xfrm>
          <a:prstGeom prst="rect">
            <a:avLst/>
          </a:prstGeom>
          <a:noFill/>
        </p:spPr>
        <p:txBody>
          <a:bodyPr wrap="square" rtlCol="0">
            <a:spAutoFit/>
          </a:bodyPr>
          <a:lstStyle/>
          <a:p>
            <a:r>
              <a:rPr lang="en-US" altLang="zh-CN" sz="4000" b="1" dirty="0">
                <a:solidFill>
                  <a:schemeClr val="bg1"/>
                </a:solidFill>
                <a:latin typeface="Nexa Light" panose="02000000000000000000" pitchFamily="2" charset="0"/>
              </a:rPr>
              <a:t>Understanding → Learning</a:t>
            </a:r>
            <a:endParaRPr lang="zh-CN" altLang="zh-CN" sz="4000" b="1"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004340" y="4927086"/>
            <a:ext cx="2324100" cy="969663"/>
            <a:chOff x="1004340" y="4927086"/>
            <a:chExt cx="2324100" cy="969663"/>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One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276999"/>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Main contents</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969663"/>
            <a:chOff x="3629946" y="4927086"/>
            <a:chExt cx="2324100" cy="969663"/>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276999"/>
            </a:xfrm>
            <a:prstGeom prst="rect">
              <a:avLst/>
            </a:prstGeom>
            <a:noFill/>
          </p:spPr>
          <p:txBody>
            <a:bodyPr wrap="square" rtlCol="0">
              <a:spAutoFit/>
            </a:bodyPr>
            <a:lstStyle/>
            <a:p>
              <a:r>
                <a:rPr lang="en-US" altLang="zh-CN" sz="1200" dirty="0">
                  <a:solidFill>
                    <a:schemeClr val="bg1"/>
                  </a:solidFill>
                  <a:latin typeface="Nexa Light" panose="02000000000000000000" pitchFamily="2" charset="0"/>
                </a:rPr>
                <a:t>Contents we're interested in</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Gulliver’s Travels </a:t>
              </a:r>
            </a:p>
            <a:p>
              <a:pPr algn="ctr"/>
              <a:r>
                <a:rPr lang="en-US" altLang="zh-CN" sz="1200" dirty="0">
                  <a:solidFill>
                    <a:schemeClr val="bg1"/>
                  </a:solidFill>
                  <a:latin typeface="Nexa Light" panose="02000000000000000000" pitchFamily="2" charset="0"/>
                </a:rPr>
                <a:t>&amp; </a:t>
              </a:r>
            </a:p>
            <a:p>
              <a:pPr algn="ctr"/>
              <a:r>
                <a:rPr lang="en-US" altLang="zh-CN" sz="1200" dirty="0">
                  <a:solidFill>
                    <a:schemeClr val="bg1"/>
                  </a:solidFill>
                  <a:latin typeface="Nexa Light" panose="02000000000000000000" pitchFamily="2" charset="0"/>
                </a:rPr>
                <a:t>Multiculturalism</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154329"/>
            <a:chOff x="8881158" y="4927086"/>
            <a:chExt cx="2324100" cy="1154329"/>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461665"/>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Perspectives about the writing style </a:t>
              </a:r>
            </a:p>
          </p:txBody>
        </p:sp>
      </p:grpSp>
      <p:grpSp>
        <p:nvGrpSpPr>
          <p:cNvPr id="28" name="组合 27"/>
          <p:cNvGrpSpPr/>
          <p:nvPr/>
        </p:nvGrpSpPr>
        <p:grpSpPr>
          <a:xfrm>
            <a:off x="1281487" y="2854452"/>
            <a:ext cx="1769807" cy="1769807"/>
            <a:chOff x="1281487" y="2854452"/>
            <a:chExt cx="1769807" cy="1769807"/>
          </a:xfrm>
          <a:solidFill>
            <a:srgbClr val="594A23"/>
          </a:solidFill>
        </p:grpSpPr>
        <p:sp>
          <p:nvSpPr>
            <p:cNvPr id="30" name="椭圆 29"/>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2" name="文本框 31"/>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1</a:t>
              </a:r>
              <a:endParaRPr lang="zh-CN" altLang="en-US" sz="8000" dirty="0">
                <a:solidFill>
                  <a:srgbClr val="282830"/>
                </a:solidFill>
                <a:latin typeface="Franklin Gothic Heavy" panose="020B0903020102020204" pitchFamily="34" charset="0"/>
              </a:endParaRPr>
            </a:p>
          </p:txBody>
        </p:sp>
      </p:grpSp>
      <p:grpSp>
        <p:nvGrpSpPr>
          <p:cNvPr id="48" name="组合 47"/>
          <p:cNvGrpSpPr/>
          <p:nvPr/>
        </p:nvGrpSpPr>
        <p:grpSpPr>
          <a:xfrm>
            <a:off x="3865513" y="2849538"/>
            <a:ext cx="1769807" cy="1769807"/>
            <a:chOff x="1281487" y="2854452"/>
            <a:chExt cx="1769807" cy="1769807"/>
          </a:xfrm>
          <a:solidFill>
            <a:srgbClr val="594A23"/>
          </a:solidFill>
        </p:grpSpPr>
        <p:sp>
          <p:nvSpPr>
            <p:cNvPr id="49" name="椭圆 48"/>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0" name="文本框 49"/>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2</a:t>
              </a:r>
              <a:endParaRPr lang="zh-CN" altLang="en-US" sz="8000" dirty="0">
                <a:solidFill>
                  <a:srgbClr val="282830"/>
                </a:solidFill>
                <a:latin typeface="Franklin Gothic Heavy" panose="020B0903020102020204" pitchFamily="34" charset="0"/>
              </a:endParaRPr>
            </a:p>
          </p:txBody>
        </p:sp>
      </p:grpSp>
      <p:grpSp>
        <p:nvGrpSpPr>
          <p:cNvPr id="51" name="组合 50"/>
          <p:cNvGrpSpPr/>
          <p:nvPr/>
        </p:nvGrpSpPr>
        <p:grpSpPr>
          <a:xfrm>
            <a:off x="6511909" y="2854451"/>
            <a:ext cx="1769807" cy="1769807"/>
            <a:chOff x="1281487" y="2854452"/>
            <a:chExt cx="1769807" cy="1769807"/>
          </a:xfrm>
          <a:solidFill>
            <a:srgbClr val="594A23"/>
          </a:solidFill>
        </p:grpSpPr>
        <p:sp>
          <p:nvSpPr>
            <p:cNvPr id="52" name="椭圆 51"/>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3" name="文本框 52"/>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3</a:t>
              </a:r>
              <a:endParaRPr lang="zh-CN" altLang="en-US" sz="8000" dirty="0">
                <a:solidFill>
                  <a:srgbClr val="282830"/>
                </a:solidFill>
                <a:latin typeface="Franklin Gothic Heavy" panose="020B0903020102020204" pitchFamily="34" charset="0"/>
              </a:endParaRPr>
            </a:p>
          </p:txBody>
        </p:sp>
      </p:grpSp>
      <p:grpSp>
        <p:nvGrpSpPr>
          <p:cNvPr id="54" name="组合 53"/>
          <p:cNvGrpSpPr/>
          <p:nvPr/>
        </p:nvGrpSpPr>
        <p:grpSpPr>
          <a:xfrm>
            <a:off x="9158303" y="2844621"/>
            <a:ext cx="1769807" cy="1769807"/>
            <a:chOff x="1281487" y="2854452"/>
            <a:chExt cx="1769807" cy="1769807"/>
          </a:xfrm>
        </p:grpSpPr>
        <p:sp>
          <p:nvSpPr>
            <p:cNvPr id="55" name="椭圆 54"/>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6" name="文本框 55"/>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4</a:t>
              </a:r>
              <a:endParaRPr lang="zh-CN" altLang="en-US" sz="8000" dirty="0">
                <a:solidFill>
                  <a:srgbClr val="282830"/>
                </a:solidFill>
                <a:latin typeface="Franklin Gothic Heavy" panose="020B09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
        <p:nvSpPr>
          <p:cNvPr id="2" name="文本框 1">
            <a:extLst>
              <a:ext uri="{FF2B5EF4-FFF2-40B4-BE49-F238E27FC236}">
                <a16:creationId xmlns:a16="http://schemas.microsoft.com/office/drawing/2014/main" id="{4C104E06-A0F4-93CF-0A39-F5173738D8F7}"/>
              </a:ext>
            </a:extLst>
          </p:cNvPr>
          <p:cNvSpPr txBox="1"/>
          <p:nvPr/>
        </p:nvSpPr>
        <p:spPr>
          <a:xfrm>
            <a:off x="2590800" y="2502196"/>
            <a:ext cx="7010400" cy="1446550"/>
          </a:xfrm>
          <a:prstGeom prst="rect">
            <a:avLst/>
          </a:prstGeom>
          <a:noFill/>
        </p:spPr>
        <p:txBody>
          <a:bodyPr wrap="square" rtlCol="0">
            <a:spAutoFit/>
          </a:bodyPr>
          <a:lstStyle/>
          <a:p>
            <a:pPr algn="ctr"/>
            <a:r>
              <a:rPr lang="en-US" altLang="zh-CN" sz="8800" dirty="0">
                <a:solidFill>
                  <a:schemeClr val="bg1"/>
                </a:solidFill>
              </a:rPr>
              <a:t>Plain style</a:t>
            </a:r>
            <a:endParaRPr lang="zh-CN" altLang="en-US" sz="88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
        <p:nvSpPr>
          <p:cNvPr id="2" name="文本框 1">
            <a:extLst>
              <a:ext uri="{FF2B5EF4-FFF2-40B4-BE49-F238E27FC236}">
                <a16:creationId xmlns:a16="http://schemas.microsoft.com/office/drawing/2014/main" id="{4C104E06-A0F4-93CF-0A39-F5173738D8F7}"/>
              </a:ext>
            </a:extLst>
          </p:cNvPr>
          <p:cNvSpPr txBox="1"/>
          <p:nvPr/>
        </p:nvSpPr>
        <p:spPr>
          <a:xfrm>
            <a:off x="1295400" y="2332075"/>
            <a:ext cx="9601200" cy="2554545"/>
          </a:xfrm>
          <a:prstGeom prst="rect">
            <a:avLst/>
          </a:prstGeom>
          <a:noFill/>
        </p:spPr>
        <p:txBody>
          <a:bodyPr wrap="square" rtlCol="0">
            <a:spAutoFit/>
          </a:bodyPr>
          <a:lstStyle/>
          <a:p>
            <a:pPr marL="0" marR="0" algn="just">
              <a:spcBef>
                <a:spcPts val="0"/>
              </a:spcBef>
              <a:spcAft>
                <a:spcPts val="0"/>
              </a:spcAft>
            </a:pPr>
            <a:r>
              <a:rPr lang="en-US" altLang="zh-CN" sz="3200" i="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rPr>
              <a:t>“we conclude that the diction of the plain style is that of ordinary even everyday words,</a:t>
            </a:r>
            <a:r>
              <a:rPr lang="en-US" altLang="zh-CN" sz="3200" i="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 </a:t>
            </a:r>
            <a:r>
              <a:rPr lang="en-US" altLang="zh-CN" sz="3200" i="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rPr>
              <a:t>the sentence structure of it is more or less the oral subject-predicate-object order, and the density of figurative language is quite loose,</a:t>
            </a:r>
            <a:r>
              <a:rPr lang="en-US" altLang="zh-CN" sz="3200" i="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 </a:t>
            </a:r>
            <a:r>
              <a:rPr lang="en-US" altLang="zh-CN" sz="3200" i="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rPr>
              <a:t>or at least ostensibly so.”</a:t>
            </a:r>
            <a:endParaRPr lang="en-US" altLang="zh-CN" sz="32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69835046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5E20AAB-2D22-DD08-2939-2901E1D951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35" y="1216965"/>
            <a:ext cx="6529277" cy="5228285"/>
          </a:xfrm>
          <a:prstGeom prst="rect">
            <a:avLst/>
          </a:prstGeom>
        </p:spPr>
      </p:pic>
      <p:sp>
        <p:nvSpPr>
          <p:cNvPr id="4" name="文本框 3">
            <a:extLst>
              <a:ext uri="{FF2B5EF4-FFF2-40B4-BE49-F238E27FC236}">
                <a16:creationId xmlns:a16="http://schemas.microsoft.com/office/drawing/2014/main" id="{1CC93871-C2DD-35D8-6B7C-478B4D722795}"/>
              </a:ext>
            </a:extLst>
          </p:cNvPr>
          <p:cNvSpPr txBox="1"/>
          <p:nvPr/>
        </p:nvSpPr>
        <p:spPr>
          <a:xfrm>
            <a:off x="8038214" y="2764465"/>
            <a:ext cx="3565451" cy="1077218"/>
          </a:xfrm>
          <a:prstGeom prst="rect">
            <a:avLst/>
          </a:prstGeom>
          <a:noFill/>
        </p:spPr>
        <p:txBody>
          <a:bodyPr wrap="square" rtlCol="0">
            <a:spAutoFit/>
          </a:bodyPr>
          <a:lstStyle/>
          <a:p>
            <a:r>
              <a:rPr lang="en-US" altLang="zh-CN" sz="3200" dirty="0">
                <a:solidFill>
                  <a:schemeClr val="bg1"/>
                </a:solidFill>
              </a:rPr>
              <a:t>Plain narration of an abnormal concert  </a:t>
            </a:r>
            <a:endParaRPr lang="zh-CN" altLang="en-US" sz="3200" dirty="0">
              <a:solidFill>
                <a:schemeClr val="bg1"/>
              </a:solidFill>
            </a:endParaRPr>
          </a:p>
        </p:txBody>
      </p:sp>
      <p:sp>
        <p:nvSpPr>
          <p:cNvPr id="5" name="文本框 4">
            <a:extLst>
              <a:ext uri="{FF2B5EF4-FFF2-40B4-BE49-F238E27FC236}">
                <a16:creationId xmlns:a16="http://schemas.microsoft.com/office/drawing/2014/main" id="{B02F61C5-99B9-14ED-6AFB-D82EECA1D278}"/>
              </a:ext>
            </a:extLst>
          </p:cNvPr>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6" name="矩形 5">
            <a:extLst>
              <a:ext uri="{FF2B5EF4-FFF2-40B4-BE49-F238E27FC236}">
                <a16:creationId xmlns:a16="http://schemas.microsoft.com/office/drawing/2014/main" id="{4E1739AA-41AB-C330-AD85-15034BA9D5AF}"/>
              </a:ext>
            </a:extLst>
          </p:cNvPr>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C5D232E3-9258-9ED4-EE9D-6B458CB3890E}"/>
              </a:ext>
            </a:extLst>
          </p:cNvPr>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AB2DD491-AC7E-1DF2-1389-4B7106A5B48D}"/>
              </a:ext>
            </a:extLst>
          </p:cNvPr>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47048918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
        <p:nvSpPr>
          <p:cNvPr id="2" name="文本框 1">
            <a:extLst>
              <a:ext uri="{FF2B5EF4-FFF2-40B4-BE49-F238E27FC236}">
                <a16:creationId xmlns:a16="http://schemas.microsoft.com/office/drawing/2014/main" id="{4C104E06-A0F4-93CF-0A39-F5173738D8F7}"/>
              </a:ext>
            </a:extLst>
          </p:cNvPr>
          <p:cNvSpPr txBox="1"/>
          <p:nvPr/>
        </p:nvSpPr>
        <p:spPr>
          <a:xfrm>
            <a:off x="2030818" y="1587795"/>
            <a:ext cx="7010400" cy="1446550"/>
          </a:xfrm>
          <a:prstGeom prst="rect">
            <a:avLst/>
          </a:prstGeom>
          <a:noFill/>
        </p:spPr>
        <p:txBody>
          <a:bodyPr wrap="square" rtlCol="0">
            <a:spAutoFit/>
          </a:bodyPr>
          <a:lstStyle/>
          <a:p>
            <a:pPr algn="ctr"/>
            <a:r>
              <a:rPr lang="en-US" altLang="zh-CN" sz="8800" dirty="0">
                <a:solidFill>
                  <a:schemeClr val="bg1"/>
                </a:solidFill>
              </a:rPr>
              <a:t>Plain style</a:t>
            </a:r>
            <a:endParaRPr lang="zh-CN" altLang="en-US" sz="8800" dirty="0">
              <a:solidFill>
                <a:schemeClr val="bg1"/>
              </a:solidFill>
            </a:endParaRPr>
          </a:p>
        </p:txBody>
      </p:sp>
      <p:sp>
        <p:nvSpPr>
          <p:cNvPr id="3" name="箭头: 下 2">
            <a:extLst>
              <a:ext uri="{FF2B5EF4-FFF2-40B4-BE49-F238E27FC236}">
                <a16:creationId xmlns:a16="http://schemas.microsoft.com/office/drawing/2014/main" id="{337C3B27-776D-6E2D-7AA3-337759470674}"/>
              </a:ext>
            </a:extLst>
          </p:cNvPr>
          <p:cNvSpPr/>
          <p:nvPr/>
        </p:nvSpPr>
        <p:spPr>
          <a:xfrm>
            <a:off x="4696046" y="3131810"/>
            <a:ext cx="1679944" cy="1240466"/>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C5B8EE5-0DD3-8865-CEB3-F73F111FCF75}"/>
              </a:ext>
            </a:extLst>
          </p:cNvPr>
          <p:cNvSpPr txBox="1"/>
          <p:nvPr/>
        </p:nvSpPr>
        <p:spPr>
          <a:xfrm>
            <a:off x="2041451" y="4469741"/>
            <a:ext cx="7010400" cy="1446550"/>
          </a:xfrm>
          <a:prstGeom prst="rect">
            <a:avLst/>
          </a:prstGeom>
          <a:noFill/>
        </p:spPr>
        <p:txBody>
          <a:bodyPr wrap="square" rtlCol="0">
            <a:spAutoFit/>
          </a:bodyPr>
          <a:lstStyle/>
          <a:p>
            <a:pPr algn="ctr"/>
            <a:r>
              <a:rPr lang="en-US" altLang="zh-CN" sz="8800" dirty="0">
                <a:solidFill>
                  <a:schemeClr val="bg1"/>
                </a:solidFill>
              </a:rPr>
              <a:t>Authenticity</a:t>
            </a:r>
            <a:endParaRPr lang="zh-CN" altLang="en-US" sz="8800" dirty="0">
              <a:solidFill>
                <a:schemeClr val="bg1"/>
              </a:solidFill>
            </a:endParaRPr>
          </a:p>
        </p:txBody>
      </p:sp>
    </p:spTree>
    <p:extLst>
      <p:ext uri="{BB962C8B-B14F-4D97-AF65-F5344CB8AC3E}">
        <p14:creationId xmlns:p14="http://schemas.microsoft.com/office/powerpoint/2010/main" val="295924989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
        <p:nvSpPr>
          <p:cNvPr id="2" name="文本框 1">
            <a:extLst>
              <a:ext uri="{FF2B5EF4-FFF2-40B4-BE49-F238E27FC236}">
                <a16:creationId xmlns:a16="http://schemas.microsoft.com/office/drawing/2014/main" id="{4C104E06-A0F4-93CF-0A39-F5173738D8F7}"/>
              </a:ext>
            </a:extLst>
          </p:cNvPr>
          <p:cNvSpPr txBox="1"/>
          <p:nvPr/>
        </p:nvSpPr>
        <p:spPr>
          <a:xfrm>
            <a:off x="1295400" y="2332075"/>
            <a:ext cx="9601200" cy="1754326"/>
          </a:xfrm>
          <a:prstGeom prst="rect">
            <a:avLst/>
          </a:prstGeom>
          <a:noFill/>
        </p:spPr>
        <p:txBody>
          <a:bodyPr wrap="square" rtlCol="0">
            <a:spAutoFit/>
          </a:bodyPr>
          <a:lstStyle/>
          <a:p>
            <a:pPr marL="0" marR="0">
              <a:spcBef>
                <a:spcPts val="0"/>
              </a:spcBef>
              <a:spcAft>
                <a:spcPts val="0"/>
              </a:spcAft>
            </a:pPr>
            <a:r>
              <a:rPr lang="en-US" altLang="zh-CN" sz="5400" kern="100" dirty="0">
                <a:solidFill>
                  <a:schemeClr val="bg1"/>
                </a:solidFill>
                <a:latin typeface="Calibri" panose="020F0502020204030204" pitchFamily="34" charset="0"/>
                <a:ea typeface="宋体" panose="02010600030101010101" pitchFamily="2" charset="-122"/>
                <a:cs typeface="Times New Roman" panose="02020603050405020304" pitchFamily="18" charset="0"/>
              </a:rPr>
              <a:t>W</a:t>
            </a:r>
            <a:r>
              <a:rPr lang="en-US" altLang="zh-CN" sz="5400" i="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rPr>
              <a:t>hy Swift needs the Authenticity </a:t>
            </a:r>
          </a:p>
          <a:p>
            <a:pPr marL="0" marR="0">
              <a:spcBef>
                <a:spcPts val="0"/>
              </a:spcBef>
              <a:spcAft>
                <a:spcPts val="0"/>
              </a:spcAft>
            </a:pPr>
            <a:r>
              <a:rPr lang="en-US" altLang="zh-CN" sz="5400" i="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rPr>
              <a:t>when creating a fantasy world?</a:t>
            </a:r>
            <a:endParaRPr lang="en-US" altLang="zh-CN" sz="54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0892252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FF5D0CF-3331-13EF-8E4D-ADCFDF71E7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600565"/>
            <a:ext cx="12192000" cy="3656869"/>
          </a:xfrm>
          <a:prstGeom prst="rect">
            <a:avLst/>
          </a:prstGeom>
        </p:spPr>
      </p:pic>
      <p:sp>
        <p:nvSpPr>
          <p:cNvPr id="5" name="文本框 4">
            <a:extLst>
              <a:ext uri="{FF2B5EF4-FFF2-40B4-BE49-F238E27FC236}">
                <a16:creationId xmlns:a16="http://schemas.microsoft.com/office/drawing/2014/main" id="{BF7C46B5-C772-4C6A-84B6-DDA3EABAAC59}"/>
              </a:ext>
            </a:extLst>
          </p:cNvPr>
          <p:cNvSpPr txBox="1"/>
          <p:nvPr/>
        </p:nvSpPr>
        <p:spPr>
          <a:xfrm>
            <a:off x="2544726" y="5691963"/>
            <a:ext cx="8116186" cy="584775"/>
          </a:xfrm>
          <a:prstGeom prst="rect">
            <a:avLst/>
          </a:prstGeom>
          <a:noFill/>
        </p:spPr>
        <p:txBody>
          <a:bodyPr wrap="square" rtlCol="0">
            <a:spAutoFit/>
          </a:bodyPr>
          <a:lstStyle/>
          <a:p>
            <a:r>
              <a:rPr lang="en-US" altLang="zh-CN" sz="3200" dirty="0">
                <a:solidFill>
                  <a:schemeClr val="bg1"/>
                </a:solidFill>
              </a:rPr>
              <a:t>Gulliver’s  dispute against king’s moral standard</a:t>
            </a:r>
            <a:endParaRPr lang="zh-CN" altLang="en-US" sz="3200" dirty="0">
              <a:solidFill>
                <a:schemeClr val="bg1"/>
              </a:solidFill>
            </a:endParaRPr>
          </a:p>
        </p:txBody>
      </p:sp>
      <p:sp>
        <p:nvSpPr>
          <p:cNvPr id="6" name="文本框 5">
            <a:extLst>
              <a:ext uri="{FF2B5EF4-FFF2-40B4-BE49-F238E27FC236}">
                <a16:creationId xmlns:a16="http://schemas.microsoft.com/office/drawing/2014/main" id="{195DD5BD-6B64-1FCC-1E5A-64A0A8008036}"/>
              </a:ext>
            </a:extLst>
          </p:cNvPr>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7" name="矩形 6">
            <a:extLst>
              <a:ext uri="{FF2B5EF4-FFF2-40B4-BE49-F238E27FC236}">
                <a16:creationId xmlns:a16="http://schemas.microsoft.com/office/drawing/2014/main" id="{FDA793FE-732A-7AB5-BD6B-AC1F5DEA16F5}"/>
              </a:ext>
            </a:extLst>
          </p:cNvPr>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1BCAA671-E6DB-ED9D-1481-ECC3A901C086}"/>
              </a:ext>
            </a:extLst>
          </p:cNvPr>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4892609F-0F17-D11B-E74F-4CF9E53A2D52}"/>
              </a:ext>
            </a:extLst>
          </p:cNvPr>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43454971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821054" y="361950"/>
            <a:ext cx="3619500" cy="707886"/>
          </a:xfrm>
          <a:prstGeom prst="rect">
            <a:avLst/>
          </a:prstGeom>
          <a:noFill/>
        </p:spPr>
        <p:txBody>
          <a:bodyPr wrap="square" rtlCol="0">
            <a:spAutoFit/>
          </a:bodyPr>
          <a:lstStyle/>
          <a:p>
            <a:pPr algn="ctr"/>
            <a:r>
              <a:rPr lang="en-US" altLang="zh-CN" sz="2000" dirty="0">
                <a:solidFill>
                  <a:schemeClr val="bg1"/>
                </a:solidFill>
                <a:latin typeface="Nexa Light" panose="02000000000000000000" pitchFamily="2" charset="0"/>
              </a:rPr>
              <a:t>Perspectives about the writing style </a:t>
            </a: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
        <p:nvSpPr>
          <p:cNvPr id="2" name="文本框 1">
            <a:extLst>
              <a:ext uri="{FF2B5EF4-FFF2-40B4-BE49-F238E27FC236}">
                <a16:creationId xmlns:a16="http://schemas.microsoft.com/office/drawing/2014/main" id="{4C104E06-A0F4-93CF-0A39-F5173738D8F7}"/>
              </a:ext>
            </a:extLst>
          </p:cNvPr>
          <p:cNvSpPr txBox="1"/>
          <p:nvPr/>
        </p:nvSpPr>
        <p:spPr>
          <a:xfrm>
            <a:off x="2030818" y="1587795"/>
            <a:ext cx="7010400" cy="1446550"/>
          </a:xfrm>
          <a:prstGeom prst="rect">
            <a:avLst/>
          </a:prstGeom>
          <a:noFill/>
        </p:spPr>
        <p:txBody>
          <a:bodyPr wrap="square" rtlCol="0">
            <a:spAutoFit/>
          </a:bodyPr>
          <a:lstStyle/>
          <a:p>
            <a:pPr algn="ctr"/>
            <a:r>
              <a:rPr lang="en-US" altLang="zh-CN" sz="8800" dirty="0">
                <a:solidFill>
                  <a:schemeClr val="bg1"/>
                </a:solidFill>
              </a:rPr>
              <a:t>Authenticity</a:t>
            </a:r>
            <a:endParaRPr lang="zh-CN" altLang="en-US" sz="8800" dirty="0">
              <a:solidFill>
                <a:schemeClr val="bg1"/>
              </a:solidFill>
            </a:endParaRPr>
          </a:p>
        </p:txBody>
      </p:sp>
      <p:sp>
        <p:nvSpPr>
          <p:cNvPr id="3" name="箭头: 下 2">
            <a:extLst>
              <a:ext uri="{FF2B5EF4-FFF2-40B4-BE49-F238E27FC236}">
                <a16:creationId xmlns:a16="http://schemas.microsoft.com/office/drawing/2014/main" id="{337C3B27-776D-6E2D-7AA3-337759470674}"/>
              </a:ext>
            </a:extLst>
          </p:cNvPr>
          <p:cNvSpPr/>
          <p:nvPr/>
        </p:nvSpPr>
        <p:spPr>
          <a:xfrm>
            <a:off x="4696046" y="3131810"/>
            <a:ext cx="1679944" cy="1240466"/>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C5B8EE5-0DD3-8865-CEB3-F73F111FCF75}"/>
              </a:ext>
            </a:extLst>
          </p:cNvPr>
          <p:cNvSpPr txBox="1"/>
          <p:nvPr/>
        </p:nvSpPr>
        <p:spPr>
          <a:xfrm>
            <a:off x="1088064" y="4376343"/>
            <a:ext cx="8895907" cy="1446550"/>
          </a:xfrm>
          <a:prstGeom prst="rect">
            <a:avLst/>
          </a:prstGeom>
          <a:noFill/>
        </p:spPr>
        <p:txBody>
          <a:bodyPr wrap="square" rtlCol="0">
            <a:spAutoFit/>
          </a:bodyPr>
          <a:lstStyle/>
          <a:p>
            <a:pPr algn="ctr"/>
            <a:r>
              <a:rPr lang="en-US" altLang="zh-CN" sz="8800" dirty="0">
                <a:solidFill>
                  <a:schemeClr val="bg1"/>
                </a:solidFill>
              </a:rPr>
              <a:t>Sharpened irony</a:t>
            </a:r>
            <a:endParaRPr lang="zh-CN" altLang="en-US" sz="8800" dirty="0">
              <a:solidFill>
                <a:schemeClr val="bg1"/>
              </a:solidFill>
            </a:endParaRPr>
          </a:p>
        </p:txBody>
      </p:sp>
    </p:spTree>
    <p:extLst>
      <p:ext uri="{BB962C8B-B14F-4D97-AF65-F5344CB8AC3E}">
        <p14:creationId xmlns:p14="http://schemas.microsoft.com/office/powerpoint/2010/main" val="168594488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p:nvPr/>
        </p:nvSpPr>
        <p:spPr bwMode="auto">
          <a:xfrm>
            <a:off x="1793090" y="33119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nvGrpSpPr>
          <p:cNvPr id="3" name="组合 2"/>
          <p:cNvGrpSpPr/>
          <p:nvPr/>
        </p:nvGrpSpPr>
        <p:grpSpPr>
          <a:xfrm>
            <a:off x="1004340" y="4927086"/>
            <a:ext cx="2324100" cy="969663"/>
            <a:chOff x="1004340" y="4927086"/>
            <a:chExt cx="2324100" cy="969663"/>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One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276999"/>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Main contents</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969663"/>
            <a:chOff x="3629946" y="4927086"/>
            <a:chExt cx="2324100" cy="969663"/>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276999"/>
            </a:xfrm>
            <a:prstGeom prst="rect">
              <a:avLst/>
            </a:prstGeom>
            <a:noFill/>
          </p:spPr>
          <p:txBody>
            <a:bodyPr wrap="square" rtlCol="0">
              <a:spAutoFit/>
            </a:bodyPr>
            <a:lstStyle/>
            <a:p>
              <a:r>
                <a:rPr lang="en-US" altLang="zh-CN" sz="1200" dirty="0">
                  <a:solidFill>
                    <a:schemeClr val="bg1"/>
                  </a:solidFill>
                  <a:latin typeface="Nexa Light" panose="02000000000000000000" pitchFamily="2" charset="0"/>
                </a:rPr>
                <a:t>Contents we're interested in</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Gulliver’s Travels </a:t>
              </a:r>
            </a:p>
            <a:p>
              <a:pPr algn="ctr"/>
              <a:r>
                <a:rPr lang="en-US" altLang="zh-CN" sz="1200" dirty="0">
                  <a:solidFill>
                    <a:schemeClr val="bg1"/>
                  </a:solidFill>
                  <a:latin typeface="Nexa Light" panose="02000000000000000000" pitchFamily="2" charset="0"/>
                </a:rPr>
                <a:t>&amp; </a:t>
              </a:r>
            </a:p>
            <a:p>
              <a:pPr algn="ctr"/>
              <a:r>
                <a:rPr lang="en-US" altLang="zh-CN" sz="1200" dirty="0">
                  <a:solidFill>
                    <a:schemeClr val="bg1"/>
                  </a:solidFill>
                  <a:latin typeface="Nexa Light" panose="02000000000000000000" pitchFamily="2" charset="0"/>
                </a:rPr>
                <a:t>Multiculturalism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154329"/>
            <a:chOff x="8881158" y="4927086"/>
            <a:chExt cx="2324100" cy="1154329"/>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461665"/>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Perspectives about the writing style </a:t>
              </a:r>
            </a:p>
          </p:txBody>
        </p:sp>
      </p:grpSp>
      <p:grpSp>
        <p:nvGrpSpPr>
          <p:cNvPr id="28" name="组合 27"/>
          <p:cNvGrpSpPr/>
          <p:nvPr/>
        </p:nvGrpSpPr>
        <p:grpSpPr>
          <a:xfrm>
            <a:off x="1281486" y="2849540"/>
            <a:ext cx="1769807" cy="1769807"/>
            <a:chOff x="1281487" y="2854452"/>
            <a:chExt cx="1769807" cy="1769807"/>
          </a:xfrm>
        </p:grpSpPr>
        <p:sp>
          <p:nvSpPr>
            <p:cNvPr id="30" name="椭圆 29"/>
            <p:cNvSpPr/>
            <p:nvPr/>
          </p:nvSpPr>
          <p:spPr>
            <a:xfrm>
              <a:off x="1281487" y="28544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2" name="文本框 31"/>
            <p:cNvSpPr txBox="1"/>
            <p:nvPr/>
          </p:nvSpPr>
          <p:spPr>
            <a:xfrm>
              <a:off x="1787122" y="3072720"/>
              <a:ext cx="758536" cy="1323439"/>
            </a:xfrm>
            <a:prstGeom prst="rect">
              <a:avLst/>
            </a:prstGeom>
            <a:noFill/>
          </p:spPr>
          <p:txBody>
            <a:bodyPr wrap="square" rtlCol="0">
              <a:spAutoFit/>
            </a:bodyPr>
            <a:lstStyle/>
            <a:p>
              <a:r>
                <a:rPr lang="en-US" altLang="zh-CN" sz="8000" dirty="0">
                  <a:solidFill>
                    <a:srgbClr val="282830"/>
                  </a:solidFill>
                  <a:latin typeface="Franklin Gothic Heavy" panose="020B0903020102020204" pitchFamily="34" charset="0"/>
                </a:rPr>
                <a:t>1</a:t>
              </a:r>
              <a:endParaRPr lang="zh-CN" altLang="en-US" sz="8000" dirty="0">
                <a:solidFill>
                  <a:srgbClr val="282830"/>
                </a:solidFill>
                <a:latin typeface="Franklin Gothic Heavy" panose="020B0903020102020204" pitchFamily="34" charset="0"/>
              </a:endParaRPr>
            </a:p>
          </p:txBody>
        </p:sp>
      </p:grpSp>
      <p:sp>
        <p:nvSpPr>
          <p:cNvPr id="49" name="文本框 48"/>
          <p:cNvSpPr txBox="1"/>
          <p:nvPr/>
        </p:nvSpPr>
        <p:spPr>
          <a:xfrm>
            <a:off x="4537562" y="3226611"/>
            <a:ext cx="758536" cy="1015663"/>
          </a:xfrm>
          <a:prstGeom prst="rect">
            <a:avLst/>
          </a:prstGeom>
          <a:noFill/>
        </p:spPr>
        <p:txBody>
          <a:bodyPr wrap="square" rtlCol="0">
            <a:spAutoFit/>
          </a:bodyPr>
          <a:lstStyle/>
          <a:p>
            <a:r>
              <a:rPr lang="en-US" altLang="zh-CN" sz="6000" dirty="0">
                <a:solidFill>
                  <a:srgbClr val="282830"/>
                </a:solidFill>
                <a:latin typeface="Franklin Gothic Heavy" panose="020B0903020102020204" pitchFamily="34" charset="0"/>
              </a:rPr>
              <a:t>2</a:t>
            </a:r>
            <a:endParaRPr lang="zh-CN" altLang="en-US" sz="6000" dirty="0">
              <a:solidFill>
                <a:srgbClr val="282830"/>
              </a:solidFill>
              <a:latin typeface="Franklin Gothic Heavy" panose="020B0903020102020204" pitchFamily="34" charset="0"/>
            </a:endParaRPr>
          </a:p>
        </p:txBody>
      </p:sp>
      <p:grpSp>
        <p:nvGrpSpPr>
          <p:cNvPr id="50" name="组合 49"/>
          <p:cNvGrpSpPr/>
          <p:nvPr/>
        </p:nvGrpSpPr>
        <p:grpSpPr>
          <a:xfrm>
            <a:off x="3865513" y="2849538"/>
            <a:ext cx="1769807" cy="1769807"/>
            <a:chOff x="1281487" y="2854452"/>
            <a:chExt cx="1769807" cy="1769807"/>
          </a:xfrm>
          <a:solidFill>
            <a:srgbClr val="594A23"/>
          </a:solidFill>
        </p:grpSpPr>
        <p:sp>
          <p:nvSpPr>
            <p:cNvPr id="51" name="椭圆 50"/>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2" name="文本框 51"/>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2</a:t>
              </a:r>
              <a:endParaRPr lang="zh-CN" altLang="en-US" sz="8000" dirty="0">
                <a:solidFill>
                  <a:srgbClr val="282830"/>
                </a:solidFill>
                <a:latin typeface="Franklin Gothic Heavy" panose="020B0903020102020204" pitchFamily="34" charset="0"/>
              </a:endParaRPr>
            </a:p>
          </p:txBody>
        </p:sp>
      </p:grpSp>
      <p:grpSp>
        <p:nvGrpSpPr>
          <p:cNvPr id="55" name="组合 54"/>
          <p:cNvGrpSpPr/>
          <p:nvPr/>
        </p:nvGrpSpPr>
        <p:grpSpPr>
          <a:xfrm>
            <a:off x="6511909" y="2854451"/>
            <a:ext cx="1769807" cy="1769807"/>
            <a:chOff x="1281487" y="2854452"/>
            <a:chExt cx="1769807" cy="1769807"/>
          </a:xfrm>
          <a:solidFill>
            <a:srgbClr val="594A23"/>
          </a:solidFill>
        </p:grpSpPr>
        <p:sp>
          <p:nvSpPr>
            <p:cNvPr id="56" name="椭圆 55"/>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7" name="文本框 56"/>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3</a:t>
              </a:r>
              <a:endParaRPr lang="zh-CN" altLang="en-US" sz="8000" dirty="0">
                <a:solidFill>
                  <a:srgbClr val="282830"/>
                </a:solidFill>
                <a:latin typeface="Franklin Gothic Heavy" panose="020B0903020102020204" pitchFamily="34" charset="0"/>
              </a:endParaRPr>
            </a:p>
          </p:txBody>
        </p:sp>
      </p:grpSp>
      <p:grpSp>
        <p:nvGrpSpPr>
          <p:cNvPr id="61" name="组合 60"/>
          <p:cNvGrpSpPr/>
          <p:nvPr/>
        </p:nvGrpSpPr>
        <p:grpSpPr>
          <a:xfrm>
            <a:off x="9158305" y="2844621"/>
            <a:ext cx="1769807" cy="1769807"/>
            <a:chOff x="1281487" y="2854452"/>
            <a:chExt cx="1769807" cy="1769807"/>
          </a:xfrm>
          <a:solidFill>
            <a:srgbClr val="594A23"/>
          </a:solidFill>
        </p:grpSpPr>
        <p:sp>
          <p:nvSpPr>
            <p:cNvPr id="62" name="椭圆 61"/>
            <p:cNvSpPr/>
            <p:nvPr/>
          </p:nvSpPr>
          <p:spPr>
            <a:xfrm>
              <a:off x="1281487" y="2854452"/>
              <a:ext cx="1769807" cy="17698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3" name="文本框 62"/>
            <p:cNvSpPr txBox="1"/>
            <p:nvPr/>
          </p:nvSpPr>
          <p:spPr>
            <a:xfrm>
              <a:off x="1787122" y="3072720"/>
              <a:ext cx="758536" cy="1323439"/>
            </a:xfrm>
            <a:prstGeom prst="rect">
              <a:avLst/>
            </a:prstGeom>
            <a:grpFill/>
          </p:spPr>
          <p:txBody>
            <a:bodyPr wrap="square" rtlCol="0">
              <a:spAutoFit/>
            </a:bodyPr>
            <a:lstStyle/>
            <a:p>
              <a:r>
                <a:rPr lang="en-US" altLang="zh-CN" sz="8000" dirty="0">
                  <a:solidFill>
                    <a:srgbClr val="282830"/>
                  </a:solidFill>
                  <a:latin typeface="Franklin Gothic Heavy" panose="020B0903020102020204" pitchFamily="34" charset="0"/>
                </a:rPr>
                <a:t>4</a:t>
              </a:r>
              <a:endParaRPr lang="zh-CN" altLang="en-US" sz="8000" dirty="0">
                <a:solidFill>
                  <a:srgbClr val="282830"/>
                </a:solidFill>
                <a:latin typeface="Franklin Gothic Heavy" panose="020B09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框 35"/>
          <p:cNvSpPr txBox="1"/>
          <p:nvPr/>
        </p:nvSpPr>
        <p:spPr>
          <a:xfrm>
            <a:off x="4109882" y="3449266"/>
            <a:ext cx="7482351" cy="80021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600" b="0" i="0" u="none" strike="noStrike" kern="1200" cap="none" spc="0" normalizeH="0" baseline="0" noProof="0" dirty="0">
                <a:ln>
                  <a:noFill/>
                </a:ln>
                <a:solidFill>
                  <a:prstClr val="white"/>
                </a:solidFill>
                <a:effectLst/>
                <a:uLnTx/>
                <a:uFillTx/>
                <a:latin typeface="Century Gothic" panose="020B0502020202020204" pitchFamily="34" charset="0"/>
                <a:ea typeface="宋体" panose="02010600030101010101" pitchFamily="2" charset="-122"/>
                <a:cs typeface="+mn-cs"/>
              </a:rPr>
              <a:t>Thank you for watching</a:t>
            </a:r>
            <a:endParaRPr kumimoji="0" lang="zh-CN" altLang="en-US" sz="4600" b="0" i="0" u="none" strike="noStrike" kern="1200" cap="none" spc="0" normalizeH="0" baseline="0" noProof="0" dirty="0">
              <a:ln>
                <a:noFill/>
              </a:ln>
              <a:solidFill>
                <a:prstClr val="white"/>
              </a:solidFill>
              <a:effectLst/>
              <a:uLnTx/>
              <a:uFillTx/>
              <a:latin typeface="Century Gothic" panose="020B0502020202020204" pitchFamily="34" charset="0"/>
              <a:ea typeface="宋体" panose="02010600030101010101" pitchFamily="2" charset="-122"/>
              <a:cs typeface="+mn-cs"/>
            </a:endParaRPr>
          </a:p>
        </p:txBody>
      </p:sp>
      <p:sp>
        <p:nvSpPr>
          <p:cNvPr id="38" name="矩形 37"/>
          <p:cNvSpPr/>
          <p:nvPr/>
        </p:nvSpPr>
        <p:spPr>
          <a:xfrm rot="5400000">
            <a:off x="10646203" y="3774257"/>
            <a:ext cx="962441" cy="1552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pic>
        <p:nvPicPr>
          <p:cNvPr id="43" name="图片 42"/>
          <p:cNvPicPr>
            <a:picLocks noChangeAspect="1"/>
          </p:cNvPicPr>
          <p:nvPr/>
        </p:nvPicPr>
        <p:blipFill rotWithShape="1">
          <a:blip r:embed="rId2"/>
          <a:srcRect l="25721" b="54024"/>
          <a:stretch>
            <a:fillRect/>
          </a:stretch>
        </p:blipFill>
        <p:spPr>
          <a:xfrm>
            <a:off x="-58994" y="4221163"/>
            <a:ext cx="5479362" cy="2651585"/>
          </a:xfrm>
          <a:prstGeom prst="rect">
            <a:avLst/>
          </a:prstGeom>
        </p:spPr>
      </p:pic>
      <p:pic>
        <p:nvPicPr>
          <p:cNvPr id="45" name="图片 44"/>
          <p:cNvPicPr>
            <a:picLocks noChangeAspect="1"/>
          </p:cNvPicPr>
          <p:nvPr/>
        </p:nvPicPr>
        <p:blipFill rotWithShape="1">
          <a:blip r:embed="rId3"/>
          <a:srcRect t="58179" r="32505"/>
          <a:stretch>
            <a:fillRect/>
          </a:stretch>
        </p:blipFill>
        <p:spPr>
          <a:xfrm>
            <a:off x="7644908" y="-29498"/>
            <a:ext cx="4596253" cy="24807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ppt_x"/>
                                          </p:val>
                                        </p:tav>
                                        <p:tav tm="100000">
                                          <p:val>
                                            <p:strVal val="#ppt_x"/>
                                          </p:val>
                                        </p:tav>
                                      </p:tavLst>
                                    </p:anim>
                                    <p:anim calcmode="lin" valueType="num">
                                      <p:cBhvr additive="base">
                                        <p:cTn id="8" dur="5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ppt_x"/>
                                          </p:val>
                                        </p:tav>
                                        <p:tav tm="100000">
                                          <p:val>
                                            <p:strVal val="#ppt_x"/>
                                          </p:val>
                                        </p:tav>
                                      </p:tavLst>
                                    </p:anim>
                                    <p:anim calcmode="lin" valueType="num">
                                      <p:cBhvr additive="base">
                                        <p:cTn id="12" dur="500" fill="hold"/>
                                        <p:tgtEl>
                                          <p:spTgt spid="45"/>
                                        </p:tgtEl>
                                        <p:attrNameLst>
                                          <p:attrName>ppt_y</p:attrName>
                                        </p:attrNameLst>
                                      </p:cBhvr>
                                      <p:tavLst>
                                        <p:tav tm="0">
                                          <p:val>
                                            <p:strVal val="0-#ppt_h/2"/>
                                          </p:val>
                                        </p:tav>
                                        <p:tav tm="100000">
                                          <p:val>
                                            <p:strVal val="#ppt_y"/>
                                          </p:val>
                                        </p:tav>
                                      </p:tavLst>
                                    </p:anim>
                                  </p:childTnLst>
                                </p:cTn>
                              </p:par>
                              <p:par>
                                <p:cTn id="13" presetID="22" presetClass="entr" presetSubtype="2"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right)">
                                      <p:cBhvr>
                                        <p:cTn id="15" dur="500"/>
                                        <p:tgtEl>
                                          <p:spTgt spid="38"/>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anim calcmode="lin" valueType="num">
                                      <p:cBhvr>
                                        <p:cTn id="19" dur="500" fill="hold"/>
                                        <p:tgtEl>
                                          <p:spTgt spid="36"/>
                                        </p:tgtEl>
                                        <p:attrNameLst>
                                          <p:attrName>ppt_x</p:attrName>
                                        </p:attrNameLst>
                                      </p:cBhvr>
                                      <p:tavLst>
                                        <p:tav tm="0">
                                          <p:val>
                                            <p:strVal val="#ppt_x"/>
                                          </p:val>
                                        </p:tav>
                                        <p:tav tm="100000">
                                          <p:val>
                                            <p:strVal val="#ppt_x"/>
                                          </p:val>
                                        </p:tav>
                                      </p:tavLst>
                                    </p:anim>
                                    <p:anim calcmode="lin" valueType="num">
                                      <p:cBhvr>
                                        <p:cTn id="20" dur="5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
        <p:nvSpPr>
          <p:cNvPr id="7" name="文本框 6"/>
          <p:cNvSpPr txBox="1"/>
          <p:nvPr/>
        </p:nvSpPr>
        <p:spPr>
          <a:xfrm>
            <a:off x="872834" y="1638088"/>
            <a:ext cx="10187657"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Audience 1-5: Gulliver introducing the English society</a:t>
            </a:r>
            <a:endParaRPr lang="zh-CN" altLang="en-US" sz="2800" dirty="0">
              <a:solidFill>
                <a:schemeClr val="bg1"/>
              </a:solidFill>
              <a:latin typeface="Nexa Light" panose="02000000000000000000" pitchFamily="2" charset="0"/>
            </a:endParaRPr>
          </a:p>
        </p:txBody>
      </p:sp>
      <p:sp>
        <p:nvSpPr>
          <p:cNvPr id="8" name="文本框 7"/>
          <p:cNvSpPr txBox="1"/>
          <p:nvPr/>
        </p:nvSpPr>
        <p:spPr>
          <a:xfrm>
            <a:off x="1475504" y="2270412"/>
            <a:ext cx="8650435" cy="3046988"/>
          </a:xfrm>
          <a:prstGeom prst="rect">
            <a:avLst/>
          </a:prstGeom>
          <a:noFill/>
        </p:spPr>
        <p:txBody>
          <a:bodyPr wrap="square" rtlCol="0">
            <a:spAutoFit/>
          </a:bodyPr>
          <a:lstStyle/>
          <a:p>
            <a:pPr marL="285750" indent="-285750">
              <a:lnSpc>
                <a:spcPct val="200000"/>
              </a:lnSpc>
              <a:buFont typeface="Wingdings" panose="05000000000000000000" pitchFamily="2" charset="2"/>
              <a:buChar char="l"/>
            </a:pPr>
            <a:r>
              <a:rPr lang="en-US" altLang="zh-CN" sz="2400" dirty="0">
                <a:solidFill>
                  <a:schemeClr val="bg1"/>
                </a:solidFill>
                <a:latin typeface="Nexa Light" panose="02000000000000000000" pitchFamily="2" charset="0"/>
              </a:rPr>
              <a:t>General social situation (territory, colonies, and climate)</a:t>
            </a:r>
          </a:p>
          <a:p>
            <a:pPr marL="285750" indent="-285750">
              <a:lnSpc>
                <a:spcPct val="200000"/>
              </a:lnSpc>
              <a:buFont typeface="Wingdings" panose="05000000000000000000" pitchFamily="2" charset="2"/>
              <a:buChar char="l"/>
            </a:pPr>
            <a:r>
              <a:rPr lang="en-US" altLang="zh-CN" sz="2400" dirty="0">
                <a:solidFill>
                  <a:schemeClr val="bg1"/>
                </a:solidFill>
                <a:latin typeface="Nexa Light" panose="02000000000000000000" pitchFamily="2" charset="0"/>
              </a:rPr>
              <a:t>Composition of the English parliament</a:t>
            </a:r>
          </a:p>
          <a:p>
            <a:pPr marL="285750" indent="-285750">
              <a:lnSpc>
                <a:spcPct val="200000"/>
              </a:lnSpc>
              <a:buFont typeface="Wingdings" panose="05000000000000000000" pitchFamily="2" charset="2"/>
              <a:buChar char="l"/>
            </a:pPr>
            <a:r>
              <a:rPr lang="en-US" altLang="zh-CN" sz="2400" dirty="0">
                <a:solidFill>
                  <a:schemeClr val="bg1"/>
                </a:solidFill>
                <a:latin typeface="Nexa Light" panose="02000000000000000000" pitchFamily="2" charset="0"/>
              </a:rPr>
              <a:t>The court of justice</a:t>
            </a:r>
          </a:p>
          <a:p>
            <a:pPr marL="285750" indent="-285750">
              <a:lnSpc>
                <a:spcPct val="200000"/>
              </a:lnSpc>
              <a:buFont typeface="Wingdings" panose="05000000000000000000" pitchFamily="2" charset="2"/>
              <a:buChar char="l"/>
            </a:pPr>
            <a:r>
              <a:rPr lang="en-US" altLang="zh-CN" sz="2400" dirty="0">
                <a:solidFill>
                  <a:schemeClr val="bg1"/>
                </a:solidFill>
                <a:latin typeface="Nexa Light" panose="02000000000000000000" pitchFamily="2" charset="0"/>
              </a:rPr>
              <a:t>The management of treasury</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Main contents</a:t>
            </a:r>
            <a:endParaRPr kumimoji="0" lang="zh-CN" altLang="en-US" sz="20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7" name="矩形 46"/>
          <p:cNvSpPr/>
          <p:nvPr/>
        </p:nvSpPr>
        <p:spPr>
          <a:xfrm>
            <a:off x="821054" y="762060"/>
            <a:ext cx="6096000" cy="276999"/>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rPr>
              <a:t>Chapter VI </a:t>
            </a:r>
            <a:endParaRPr kumimoji="0" lang="zh-CN" altLang="en-US" sz="1200" b="0" i="0" u="none" strike="noStrike" kern="1200" cap="none" spc="0" normalizeH="0" baseline="0" noProof="0" dirty="0">
              <a:ln>
                <a:noFill/>
              </a:ln>
              <a:solidFill>
                <a:prstClr val="white"/>
              </a:solidFill>
              <a:effectLst/>
              <a:uLnTx/>
              <a:uFillTx/>
              <a:latin typeface="Nexa Light" panose="02000000000000000000" pitchFamily="2" charset="0"/>
              <a:ea typeface="宋体" panose="02010600030101010101" pitchFamily="2" charset="-122"/>
              <a:cs typeface="+mn-cs"/>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0" name="文本框 49"/>
          <p:cNvSpPr txBox="1"/>
          <p:nvPr/>
        </p:nvSpPr>
        <p:spPr>
          <a:xfrm>
            <a:off x="286939" y="412750"/>
            <a:ext cx="273844" cy="53860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Century Gothic" panose="020B0502020202020204" pitchFamily="34" charset="0"/>
                <a:ea typeface="宋体" panose="02010600030101010101" pitchFamily="2" charset="-122"/>
                <a:cs typeface="+mn-cs"/>
              </a:rPr>
              <a:t>1</a:t>
            </a:r>
            <a:endParaRPr kumimoji="0" lang="zh-CN" altLang="en-US" sz="2800" b="0" i="0" u="none" strike="noStrike" kern="1200" cap="none" spc="0" normalizeH="0" baseline="0" noProof="0" dirty="0">
              <a:ln>
                <a:noFill/>
              </a:ln>
              <a:solidFill>
                <a:prstClr val="white"/>
              </a:solidFill>
              <a:effectLst/>
              <a:uLnTx/>
              <a:uFillTx/>
              <a:latin typeface="Century Gothic" panose="020B0502020202020204" pitchFamily="34" charset="0"/>
              <a:ea typeface="宋体" panose="02010600030101010101" pitchFamily="2" charset="-122"/>
              <a:cs typeface="+mn-cs"/>
            </a:endParaRPr>
          </a:p>
        </p:txBody>
      </p:sp>
      <p:sp>
        <p:nvSpPr>
          <p:cNvPr id="9" name="文本框 8"/>
          <p:cNvSpPr txBox="1"/>
          <p:nvPr/>
        </p:nvSpPr>
        <p:spPr>
          <a:xfrm>
            <a:off x="560783" y="1246464"/>
            <a:ext cx="9793432"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Audience 6: the king’s doubts, queries and objections</a:t>
            </a:r>
            <a:endParaRPr lang="zh-CN" altLang="en-US" sz="2800" dirty="0">
              <a:solidFill>
                <a:schemeClr val="bg1"/>
              </a:solidFill>
              <a:latin typeface="Nexa Light" panose="02000000000000000000" pitchFamily="2" charset="0"/>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83522" y="2144499"/>
            <a:ext cx="6910251" cy="3741338"/>
          </a:xfrm>
          <a:prstGeom prst="rect">
            <a:avLst/>
          </a:prstGeom>
        </p:spPr>
      </p:pic>
      <p:sp>
        <p:nvSpPr>
          <p:cNvPr id="11" name="文本框 10"/>
          <p:cNvSpPr txBox="1"/>
          <p:nvPr/>
        </p:nvSpPr>
        <p:spPr>
          <a:xfrm>
            <a:off x="9155327" y="4324157"/>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p111</a:t>
            </a:r>
            <a:endParaRPr lang="zh-CN" altLang="en-US" sz="2800"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
        <p:nvSpPr>
          <p:cNvPr id="9" name="文本框 8"/>
          <p:cNvSpPr txBox="1"/>
          <p:nvPr/>
        </p:nvSpPr>
        <p:spPr>
          <a:xfrm>
            <a:off x="560783" y="1340856"/>
            <a:ext cx="5429250"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Audience 7: the king’s criticism</a:t>
            </a:r>
            <a:endParaRPr lang="zh-CN" altLang="en-US" sz="2800" dirty="0">
              <a:solidFill>
                <a:schemeClr val="bg1"/>
              </a:solidFill>
              <a:latin typeface="Nexa Light" panose="02000000000000000000" pitchFamily="2" charset="0"/>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67271" y="2253573"/>
            <a:ext cx="7652904" cy="3210111"/>
          </a:xfrm>
          <a:prstGeom prst="rect">
            <a:avLst/>
          </a:prstGeom>
        </p:spPr>
      </p:pic>
      <p:sp>
        <p:nvSpPr>
          <p:cNvPr id="11" name="文本框 10"/>
          <p:cNvSpPr txBox="1"/>
          <p:nvPr/>
        </p:nvSpPr>
        <p:spPr>
          <a:xfrm>
            <a:off x="9586478" y="5106498"/>
            <a:ext cx="2197678" cy="523220"/>
          </a:xfrm>
          <a:prstGeom prst="rect">
            <a:avLst/>
          </a:prstGeom>
          <a:noFill/>
        </p:spPr>
        <p:txBody>
          <a:bodyPr wrap="square" rtlCol="0">
            <a:spAutoFit/>
          </a:bodyPr>
          <a:lstStyle/>
          <a:p>
            <a:r>
              <a:rPr lang="en-US" altLang="zh-CN" sz="2800" dirty="0">
                <a:solidFill>
                  <a:schemeClr val="bg1"/>
                </a:solidFill>
                <a:latin typeface="Nexa Light" panose="02000000000000000000" pitchFamily="2" charset="0"/>
              </a:rPr>
              <a:t>p119</a:t>
            </a:r>
            <a:endParaRPr lang="zh-CN" altLang="en-US" sz="2800" dirty="0">
              <a:solidFill>
                <a:schemeClr val="bg1"/>
              </a:solidFill>
              <a:latin typeface="Nexa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pic>
        <p:nvPicPr>
          <p:cNvPr id="9" name="Picture 2" descr="https://gimg2.baidu.com/image_search/src=http%3A%2F%2Fnimg.ws.126.net%2F%3Furl%3Dhttp%253A%252F%252Fdingyue.ws.126.net%252F2022%252F0811%252Fd816aea5j00rgf56r000pc000hs007wg.jpg%26thumbnail%3D660x2147483647%26quality%3D80%26type%3Djpg&amp;refer=http%3A%2F%2Fnimg.ws.126.net&amp;app=2002&amp;size=f9999,10000&amp;q=a80&amp;n=0&amp;g=0n&amp;fmt=auto?sec=1668783047&amp;t=95c8d9e11ad2c6a73fc6cc198579b832"/>
          <p:cNvPicPr>
            <a:picLocks noChangeAspect="1" noChangeArrowheads="1"/>
          </p:cNvPicPr>
          <p:nvPr/>
        </p:nvPicPr>
        <p:blipFill rotWithShape="1">
          <a:blip r:embed="rId2">
            <a:extLst>
              <a:ext uri="{28A0092B-C50C-407E-A947-70E740481C1C}">
                <a14:useLocalDpi xmlns:a14="http://schemas.microsoft.com/office/drawing/2010/main" val="0"/>
              </a:ext>
            </a:extLst>
          </a:blip>
          <a:srcRect l="17594" r="20485"/>
          <a:stretch>
            <a:fillRect/>
          </a:stretch>
        </p:blipFill>
        <p:spPr bwMode="auto">
          <a:xfrm>
            <a:off x="4561623" y="3375314"/>
            <a:ext cx="2634095" cy="1887682"/>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1413163" y="1450973"/>
            <a:ext cx="2430089" cy="523220"/>
          </a:xfrm>
          <a:prstGeom prst="rect">
            <a:avLst/>
          </a:prstGeom>
          <a:noFill/>
        </p:spPr>
        <p:txBody>
          <a:bodyPr wrap="none" rtlCol="0">
            <a:spAutoFit/>
          </a:bodyPr>
          <a:lstStyle/>
          <a:p>
            <a:r>
              <a:rPr lang="en-US" altLang="zh-CN" sz="2800" dirty="0">
                <a:solidFill>
                  <a:schemeClr val="bg1"/>
                </a:solidFill>
                <a:latin typeface="Nexa Light" panose="02000000000000000000" pitchFamily="2" charset="0"/>
              </a:rPr>
              <a:t>1. Gunpowder</a:t>
            </a:r>
            <a:endParaRPr lang="zh-CN" altLang="en-US" sz="2800" dirty="0">
              <a:solidFill>
                <a:schemeClr val="bg1"/>
              </a:solidFill>
              <a:latin typeface="Nexa Light" panose="02000000000000000000" pitchFamily="2" charset="0"/>
            </a:endParaRPr>
          </a:p>
        </p:txBody>
      </p:sp>
      <p:sp>
        <p:nvSpPr>
          <p:cNvPr id="13" name="文本框 12"/>
          <p:cNvSpPr txBox="1"/>
          <p:nvPr/>
        </p:nvSpPr>
        <p:spPr>
          <a:xfrm>
            <a:off x="1729213" y="5464609"/>
            <a:ext cx="1335232"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a:t>
            </a:r>
            <a:endParaRPr lang="zh-CN" altLang="en-US" sz="2000" dirty="0">
              <a:solidFill>
                <a:schemeClr val="bg1"/>
              </a:solidFill>
              <a:latin typeface="Nexa Light" panose="02000000000000000000" pitchFamily="2" charset="0"/>
            </a:endParaRPr>
          </a:p>
        </p:txBody>
      </p:sp>
      <p:sp>
        <p:nvSpPr>
          <p:cNvPr id="14" name="矩形 13"/>
          <p:cNvSpPr/>
          <p:nvPr/>
        </p:nvSpPr>
        <p:spPr>
          <a:xfrm>
            <a:off x="8254189" y="5468356"/>
            <a:ext cx="2571538" cy="400110"/>
          </a:xfrm>
          <a:prstGeom prst="rect">
            <a:avLst/>
          </a:prstGeom>
        </p:spPr>
        <p:txBody>
          <a:bodyPr wrap="none">
            <a:spAutoFit/>
          </a:bodyPr>
          <a:lstStyle/>
          <a:p>
            <a:r>
              <a:rPr lang="en-US" altLang="zh-CN" sz="2000" dirty="0">
                <a:solidFill>
                  <a:schemeClr val="bg1"/>
                </a:solidFill>
                <a:latin typeface="Nexa Light" panose="02000000000000000000" pitchFamily="2" charset="0"/>
              </a:rPr>
              <a:t>King of Brobdingnag</a:t>
            </a:r>
            <a:endParaRPr lang="zh-CN" altLang="en-US" sz="2000" dirty="0">
              <a:solidFill>
                <a:schemeClr val="bg1"/>
              </a:solidFill>
              <a:latin typeface="Nexa Light" panose="02000000000000000000" pitchFamily="2" charset="0"/>
            </a:endParaRPr>
          </a:p>
        </p:txBody>
      </p:sp>
      <p:sp>
        <p:nvSpPr>
          <p:cNvPr id="15" name="文本框 14"/>
          <p:cNvSpPr txBox="1"/>
          <p:nvPr/>
        </p:nvSpPr>
        <p:spPr>
          <a:xfrm>
            <a:off x="7023971" y="2380753"/>
            <a:ext cx="1636582" cy="461665"/>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Inhuman!</a:t>
            </a:r>
            <a:endParaRPr lang="zh-CN" altLang="en-US" sz="2400" dirty="0">
              <a:solidFill>
                <a:schemeClr val="bg1"/>
              </a:solidFill>
              <a:latin typeface="Nexa Light" panose="02000000000000000000" pitchFamily="2" charset="0"/>
            </a:endParaRPr>
          </a:p>
        </p:txBody>
      </p:sp>
      <p:sp>
        <p:nvSpPr>
          <p:cNvPr id="16" name="椭圆形标注 15"/>
          <p:cNvSpPr/>
          <p:nvPr/>
        </p:nvSpPr>
        <p:spPr>
          <a:xfrm>
            <a:off x="3348929" y="2006837"/>
            <a:ext cx="1906732" cy="1106632"/>
          </a:xfrm>
          <a:prstGeom prst="wedgeEllipseCallout">
            <a:avLst>
              <a:gd name="adj1" fmla="val -52712"/>
              <a:gd name="adj2" fmla="val 42782"/>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579669" y="2384646"/>
            <a:ext cx="1496290" cy="461665"/>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Powerful!</a:t>
            </a:r>
            <a:endParaRPr lang="zh-CN" altLang="en-US" sz="2400" dirty="0">
              <a:solidFill>
                <a:schemeClr val="bg1"/>
              </a:solidFill>
              <a:latin typeface="Nexa Light" panose="02000000000000000000" pitchFamily="2" charset="0"/>
            </a:endParaRPr>
          </a:p>
        </p:txBody>
      </p:sp>
      <p:sp>
        <p:nvSpPr>
          <p:cNvPr id="18" name="椭圆形标注 17"/>
          <p:cNvSpPr/>
          <p:nvPr/>
        </p:nvSpPr>
        <p:spPr>
          <a:xfrm>
            <a:off x="6810965" y="2058270"/>
            <a:ext cx="1906732" cy="1106632"/>
          </a:xfrm>
          <a:prstGeom prst="wedgeEllipseCallout">
            <a:avLst>
              <a:gd name="adj1" fmla="val 38296"/>
              <a:gd name="adj2" fmla="val 49355"/>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629824" y="2090492"/>
            <a:ext cx="3349620" cy="3287658"/>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360" y="2222099"/>
            <a:ext cx="3121177" cy="31560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
        <p:nvSpPr>
          <p:cNvPr id="10" name="文本框 9"/>
          <p:cNvSpPr txBox="1"/>
          <p:nvPr/>
        </p:nvSpPr>
        <p:spPr>
          <a:xfrm>
            <a:off x="1237821" y="1287054"/>
            <a:ext cx="2631233" cy="523220"/>
          </a:xfrm>
          <a:prstGeom prst="rect">
            <a:avLst/>
          </a:prstGeom>
          <a:noFill/>
        </p:spPr>
        <p:txBody>
          <a:bodyPr wrap="none" rtlCol="0">
            <a:spAutoFit/>
          </a:bodyPr>
          <a:lstStyle/>
          <a:p>
            <a:r>
              <a:rPr lang="en-US" altLang="zh-CN" sz="2800" dirty="0">
                <a:solidFill>
                  <a:schemeClr val="bg1"/>
                </a:solidFill>
                <a:latin typeface="Nexa Light" panose="02000000000000000000" pitchFamily="2" charset="0"/>
              </a:rPr>
              <a:t>2. Governance</a:t>
            </a:r>
          </a:p>
        </p:txBody>
      </p:sp>
      <p:sp>
        <p:nvSpPr>
          <p:cNvPr id="13" name="文本框 12"/>
          <p:cNvSpPr txBox="1"/>
          <p:nvPr/>
        </p:nvSpPr>
        <p:spPr>
          <a:xfrm>
            <a:off x="1729213" y="5464609"/>
            <a:ext cx="1335232"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a:t>
            </a:r>
            <a:endParaRPr lang="zh-CN" altLang="en-US" sz="2000" dirty="0">
              <a:solidFill>
                <a:schemeClr val="bg1"/>
              </a:solidFill>
              <a:latin typeface="Nexa Light" panose="02000000000000000000" pitchFamily="2" charset="0"/>
            </a:endParaRPr>
          </a:p>
        </p:txBody>
      </p:sp>
      <p:sp>
        <p:nvSpPr>
          <p:cNvPr id="14" name="矩形 13"/>
          <p:cNvSpPr/>
          <p:nvPr/>
        </p:nvSpPr>
        <p:spPr>
          <a:xfrm>
            <a:off x="8254189" y="5468356"/>
            <a:ext cx="2571538" cy="400110"/>
          </a:xfrm>
          <a:prstGeom prst="rect">
            <a:avLst/>
          </a:prstGeom>
        </p:spPr>
        <p:txBody>
          <a:bodyPr wrap="none">
            <a:spAutoFit/>
          </a:bodyPr>
          <a:lstStyle/>
          <a:p>
            <a:r>
              <a:rPr lang="en-US" altLang="zh-CN" sz="2000" dirty="0">
                <a:solidFill>
                  <a:schemeClr val="bg1"/>
                </a:solidFill>
                <a:latin typeface="Nexa Light" panose="02000000000000000000" pitchFamily="2" charset="0"/>
              </a:rPr>
              <a:t>King of Brobdingnag</a:t>
            </a:r>
            <a:endParaRPr lang="zh-CN" altLang="en-US" sz="2000" dirty="0">
              <a:solidFill>
                <a:schemeClr val="bg1"/>
              </a:solidFill>
              <a:latin typeface="Nexa Light" panose="02000000000000000000" pitchFamily="2" charset="0"/>
            </a:endParaRPr>
          </a:p>
        </p:txBody>
      </p:sp>
      <p:sp>
        <p:nvSpPr>
          <p:cNvPr id="15" name="文本框 14"/>
          <p:cNvSpPr txBox="1"/>
          <p:nvPr/>
        </p:nvSpPr>
        <p:spPr>
          <a:xfrm>
            <a:off x="6696104" y="1959475"/>
            <a:ext cx="2387818" cy="461665"/>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Justice! Lenity!</a:t>
            </a:r>
          </a:p>
        </p:txBody>
      </p:sp>
      <p:sp>
        <p:nvSpPr>
          <p:cNvPr id="16" name="椭圆形标注 15"/>
          <p:cNvSpPr/>
          <p:nvPr/>
        </p:nvSpPr>
        <p:spPr>
          <a:xfrm>
            <a:off x="3131180" y="1856225"/>
            <a:ext cx="2797145" cy="1427395"/>
          </a:xfrm>
          <a:prstGeom prst="wedgeEllipseCallout">
            <a:avLst>
              <a:gd name="adj1" fmla="val -53413"/>
              <a:gd name="adj2" fmla="val 28597"/>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361920" y="2234035"/>
            <a:ext cx="2494851" cy="1200329"/>
          </a:xfrm>
          <a:prstGeom prst="rect">
            <a:avLst/>
          </a:prstGeom>
          <a:noFill/>
        </p:spPr>
        <p:txBody>
          <a:bodyPr wrap="square" rtlCol="0">
            <a:spAutoFit/>
          </a:bodyPr>
          <a:lstStyle/>
          <a:p>
            <a:r>
              <a:rPr lang="en-US" altLang="zh-CN" sz="2400" dirty="0">
                <a:solidFill>
                  <a:schemeClr val="bg1"/>
                </a:solidFill>
                <a:latin typeface="Nexa Light" panose="02000000000000000000" pitchFamily="2" charset="0"/>
              </a:rPr>
              <a:t>Politics is a kind of science!</a:t>
            </a:r>
          </a:p>
          <a:p>
            <a:endParaRPr lang="zh-CN" altLang="en-US" sz="2400" dirty="0">
              <a:solidFill>
                <a:schemeClr val="bg1"/>
              </a:solidFill>
              <a:latin typeface="Nexa Light" panose="02000000000000000000" pitchFamily="2" charset="0"/>
            </a:endParaRPr>
          </a:p>
        </p:txBody>
      </p:sp>
      <p:sp>
        <p:nvSpPr>
          <p:cNvPr id="18" name="椭圆形标注 17"/>
          <p:cNvSpPr/>
          <p:nvPr/>
        </p:nvSpPr>
        <p:spPr>
          <a:xfrm>
            <a:off x="6483097" y="1636992"/>
            <a:ext cx="2718389" cy="1037627"/>
          </a:xfrm>
          <a:prstGeom prst="wedgeEllipseCallout">
            <a:avLst>
              <a:gd name="adj1" fmla="val 39017"/>
              <a:gd name="adj2" fmla="val 72016"/>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629824" y="2090492"/>
            <a:ext cx="3349620" cy="3287658"/>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60" y="2222099"/>
            <a:ext cx="3121177" cy="3156051"/>
          </a:xfrm>
          <a:prstGeom prst="rect">
            <a:avLst/>
          </a:prstGeom>
        </p:spPr>
      </p:pic>
      <p:pic>
        <p:nvPicPr>
          <p:cNvPr id="19" name="Picture 2" descr="https://gimg2.baidu.com/image_search/src=http%3A%2F%2Fcbu01.alicdn.com%2Fimg%2Fibank%2FO1CN01cGKrIN2KExcV8JZl1_%21%21961609526-0-cib.jpg&amp;refer=http%3A%2F%2Fcbu01.alicdn.com&amp;app=2002&amp;size=f9999,10000&amp;q=a80&amp;n=0&amp;g=0n&amp;fmt=auto?sec=1668784491&amp;t=e3e99b69eb355ee6c81cb11d9a4ceaee"/>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10000" b="90000" l="0" r="100000"/>
                    </a14:imgEffect>
                  </a14:imgLayer>
                </a14:imgProps>
              </a:ext>
              <a:ext uri="{28A0092B-C50C-407E-A947-70E740481C1C}">
                <a14:useLocalDpi xmlns:a14="http://schemas.microsoft.com/office/drawing/2010/main" val="0"/>
              </a:ext>
            </a:extLst>
          </a:blip>
          <a:srcRect/>
          <a:stretch>
            <a:fillRect/>
          </a:stretch>
        </p:blipFill>
        <p:spPr bwMode="auto">
          <a:xfrm>
            <a:off x="4375344" y="2947398"/>
            <a:ext cx="3034408" cy="30344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Main contents</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a:solidFill>
                  <a:schemeClr val="bg1"/>
                </a:solidFill>
                <a:latin typeface="Nexa Light" panose="02000000000000000000" pitchFamily="2" charset="0"/>
              </a:rPr>
              <a:t>Chapter VII </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
        <p:nvSpPr>
          <p:cNvPr id="10" name="文本框 9"/>
          <p:cNvSpPr txBox="1"/>
          <p:nvPr/>
        </p:nvSpPr>
        <p:spPr>
          <a:xfrm>
            <a:off x="560783" y="1251289"/>
            <a:ext cx="2028119" cy="523220"/>
          </a:xfrm>
          <a:prstGeom prst="rect">
            <a:avLst/>
          </a:prstGeom>
          <a:noFill/>
        </p:spPr>
        <p:txBody>
          <a:bodyPr wrap="none" rtlCol="0">
            <a:spAutoFit/>
          </a:bodyPr>
          <a:lstStyle/>
          <a:p>
            <a:r>
              <a:rPr lang="en-US" altLang="zh-CN" sz="2800" dirty="0">
                <a:solidFill>
                  <a:schemeClr val="bg1"/>
                </a:solidFill>
                <a:latin typeface="Nexa Light" panose="02000000000000000000" pitchFamily="2" charset="0"/>
              </a:rPr>
              <a:t>3. Learning</a:t>
            </a:r>
          </a:p>
        </p:txBody>
      </p:sp>
      <p:sp>
        <p:nvSpPr>
          <p:cNvPr id="13" name="文本框 12"/>
          <p:cNvSpPr txBox="1"/>
          <p:nvPr/>
        </p:nvSpPr>
        <p:spPr>
          <a:xfrm>
            <a:off x="1729213" y="5464609"/>
            <a:ext cx="1335232" cy="400110"/>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Gulliver</a:t>
            </a:r>
            <a:endParaRPr lang="zh-CN" altLang="en-US" sz="2000" dirty="0">
              <a:solidFill>
                <a:schemeClr val="bg1"/>
              </a:solidFill>
              <a:latin typeface="Nexa Light" panose="02000000000000000000" pitchFamily="2" charset="0"/>
            </a:endParaRPr>
          </a:p>
        </p:txBody>
      </p:sp>
      <p:sp>
        <p:nvSpPr>
          <p:cNvPr id="14" name="矩形 13"/>
          <p:cNvSpPr/>
          <p:nvPr/>
        </p:nvSpPr>
        <p:spPr>
          <a:xfrm>
            <a:off x="8254189" y="5468356"/>
            <a:ext cx="2571538" cy="400110"/>
          </a:xfrm>
          <a:prstGeom prst="rect">
            <a:avLst/>
          </a:prstGeom>
        </p:spPr>
        <p:txBody>
          <a:bodyPr wrap="none">
            <a:spAutoFit/>
          </a:bodyPr>
          <a:lstStyle/>
          <a:p>
            <a:r>
              <a:rPr lang="en-US" altLang="zh-CN" sz="2000" dirty="0">
                <a:solidFill>
                  <a:schemeClr val="bg1"/>
                </a:solidFill>
                <a:latin typeface="Nexa Light" panose="02000000000000000000" pitchFamily="2" charset="0"/>
              </a:rPr>
              <a:t>King of Brobdingnag</a:t>
            </a:r>
            <a:endParaRPr lang="zh-CN" altLang="en-US" sz="2000" dirty="0">
              <a:solidFill>
                <a:schemeClr val="bg1"/>
              </a:solidFill>
              <a:latin typeface="Nexa Light" panose="02000000000000000000" pitchFamily="2" charset="0"/>
            </a:endParaRPr>
          </a:p>
        </p:txBody>
      </p:sp>
      <p:sp>
        <p:nvSpPr>
          <p:cNvPr id="15" name="文本框 14"/>
          <p:cNvSpPr txBox="1"/>
          <p:nvPr/>
        </p:nvSpPr>
        <p:spPr>
          <a:xfrm>
            <a:off x="6812372" y="1749162"/>
            <a:ext cx="2389114" cy="1015663"/>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Our learning is used to improve our lives!</a:t>
            </a:r>
          </a:p>
        </p:txBody>
      </p:sp>
      <p:sp>
        <p:nvSpPr>
          <p:cNvPr id="16" name="椭圆形标注 15"/>
          <p:cNvSpPr/>
          <p:nvPr/>
        </p:nvSpPr>
        <p:spPr>
          <a:xfrm>
            <a:off x="2879965" y="1399939"/>
            <a:ext cx="3121177" cy="1535969"/>
          </a:xfrm>
          <a:prstGeom prst="wedgeEllipseCallout">
            <a:avLst>
              <a:gd name="adj1" fmla="val -45291"/>
              <a:gd name="adj2" fmla="val 44412"/>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100930" y="1700746"/>
            <a:ext cx="2901105" cy="1384995"/>
          </a:xfrm>
          <a:prstGeom prst="rect">
            <a:avLst/>
          </a:prstGeom>
          <a:noFill/>
        </p:spPr>
        <p:txBody>
          <a:bodyPr wrap="square" rtlCol="0">
            <a:spAutoFit/>
          </a:bodyPr>
          <a:lstStyle/>
          <a:p>
            <a:r>
              <a:rPr lang="en-US" altLang="zh-CN" sz="2000" dirty="0">
                <a:solidFill>
                  <a:schemeClr val="bg1"/>
                </a:solidFill>
                <a:latin typeface="Nexa Light" panose="02000000000000000000" pitchFamily="2" charset="0"/>
              </a:rPr>
              <a:t>We have developed science and advanced technology!</a:t>
            </a:r>
          </a:p>
          <a:p>
            <a:endParaRPr lang="zh-CN" altLang="en-US" sz="2400" dirty="0">
              <a:solidFill>
                <a:schemeClr val="bg1"/>
              </a:solidFill>
              <a:latin typeface="Nexa Light" panose="02000000000000000000" pitchFamily="2" charset="0"/>
            </a:endParaRPr>
          </a:p>
        </p:txBody>
      </p:sp>
      <p:sp>
        <p:nvSpPr>
          <p:cNvPr id="18" name="椭圆形标注 17"/>
          <p:cNvSpPr/>
          <p:nvPr/>
        </p:nvSpPr>
        <p:spPr>
          <a:xfrm>
            <a:off x="6498771" y="1515292"/>
            <a:ext cx="2534195" cy="1432106"/>
          </a:xfrm>
          <a:prstGeom prst="wedgeEllipseCallout">
            <a:avLst>
              <a:gd name="adj1" fmla="val 41337"/>
              <a:gd name="adj2" fmla="val 51949"/>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629824" y="2090492"/>
            <a:ext cx="3349620" cy="3287658"/>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60" y="2222099"/>
            <a:ext cx="3121177" cy="3156051"/>
          </a:xfrm>
          <a:prstGeom prst="rect">
            <a:avLst/>
          </a:prstGeom>
        </p:spPr>
      </p:pic>
      <p:pic>
        <p:nvPicPr>
          <p:cNvPr id="20" name="Picture 2" descr="https://gimg2.baidu.com/image_search/src=http%3A%2F%2Fimg.tukuppt.com%2Fpng_preview%2F00%2F28%2F49%2FMbIYmnAAek.jpg%21%2Ffw%2F780&amp;refer=http%3A%2F%2Fimg.tukuppt.com&amp;app=2002&amp;size=f9999,10000&amp;q=a80&amp;n=0&amp;g=0n&amp;fmt=auto?sec=1668784276&amp;t=86791fb7a763a683760ea0d12e184051"/>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4551482" y="3181268"/>
            <a:ext cx="2607720" cy="23228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PP_MARK_KEY" val="37ef99cc-28b3-4c87-acd2-b8f2f9f80691"/>
  <p:tag name="COMMONDATA" val="eyJoZGlkIjoiODY2MmE5OWVmNzRhNDI2MmFlMTEzNzE4ZDZlYTgyZGQ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678</TotalTime>
  <Words>627</Words>
  <Application>Microsoft Macintosh PowerPoint</Application>
  <PresentationFormat>宽屏</PresentationFormat>
  <Paragraphs>205</Paragraphs>
  <Slides>30</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30</vt:i4>
      </vt:variant>
    </vt:vector>
  </HeadingPairs>
  <TitlesOfParts>
    <vt:vector size="41" baseType="lpstr">
      <vt:lpstr>宋体</vt:lpstr>
      <vt:lpstr>Nexa Light</vt:lpstr>
      <vt:lpstr>Arial</vt:lpstr>
      <vt:lpstr>Bodoni MT</vt:lpstr>
      <vt:lpstr>Calibri</vt:lpstr>
      <vt:lpstr>Calibri Light</vt:lpstr>
      <vt:lpstr>Century Gothic</vt:lpstr>
      <vt:lpstr>Franklin Gothic Heavy</vt:lpstr>
      <vt:lpstr>Wingdings</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caoyl</dc:creator>
  <cp:lastModifiedBy>Jingyue Wu</cp:lastModifiedBy>
  <cp:revision>32</cp:revision>
  <dcterms:created xsi:type="dcterms:W3CDTF">2022-10-19T11:06:00Z</dcterms:created>
  <dcterms:modified xsi:type="dcterms:W3CDTF">2023-10-16T12:04:20Z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68F1AF21305E4CA8927365B567307624</vt:lpwstr>
  </property>
  <property fmtid="{D5CDD505-2E9C-101B-9397-08002B2CF9AE}" pid="3" name="KSOProductBuildVer">
    <vt:lpwstr>2052-11.1.0.12598</vt:lpwstr>
  </property>
</Properties>
</file>

<file path=docProps/thumbnail.jpeg>
</file>